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1" r:id="rId2"/>
  </p:sldMasterIdLst>
  <p:notesMasterIdLst>
    <p:notesMasterId r:id="rId34"/>
  </p:notesMasterIdLst>
  <p:sldIdLst>
    <p:sldId id="283" r:id="rId3"/>
    <p:sldId id="284" r:id="rId4"/>
    <p:sldId id="285" r:id="rId5"/>
    <p:sldId id="286" r:id="rId6"/>
    <p:sldId id="287" r:id="rId7"/>
    <p:sldId id="288" r:id="rId8"/>
    <p:sldId id="289" r:id="rId9"/>
    <p:sldId id="290" r:id="rId10"/>
    <p:sldId id="291" r:id="rId11"/>
    <p:sldId id="292" r:id="rId12"/>
    <p:sldId id="293" r:id="rId13"/>
    <p:sldId id="294" r:id="rId14"/>
    <p:sldId id="295" r:id="rId15"/>
    <p:sldId id="296" r:id="rId16"/>
    <p:sldId id="297" r:id="rId17"/>
    <p:sldId id="298" r:id="rId18"/>
    <p:sldId id="321" r:id="rId19"/>
    <p:sldId id="299" r:id="rId20"/>
    <p:sldId id="300" r:id="rId21"/>
    <p:sldId id="301" r:id="rId22"/>
    <p:sldId id="304" r:id="rId23"/>
    <p:sldId id="302" r:id="rId24"/>
    <p:sldId id="303" r:id="rId25"/>
    <p:sldId id="322" r:id="rId26"/>
    <p:sldId id="323" r:id="rId27"/>
    <p:sldId id="324" r:id="rId28"/>
    <p:sldId id="325" r:id="rId29"/>
    <p:sldId id="306" r:id="rId30"/>
    <p:sldId id="307" r:id="rId31"/>
    <p:sldId id="308" r:id="rId32"/>
    <p:sldId id="30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B652E7-5CDB-47E3-9637-FE89C26102FB}" v="157" dt="2017-03-02T20:32:16.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4" autoAdjust="0"/>
    <p:restoredTop sz="60528" autoAdjust="0"/>
  </p:normalViewPr>
  <p:slideViewPr>
    <p:cSldViewPr snapToGrid="0">
      <p:cViewPr varScale="1">
        <p:scale>
          <a:sx n="96" d="100"/>
          <a:sy n="96" d="100"/>
        </p:scale>
        <p:origin x="21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A27DC-8494-497F-A96D-415FCA9839C3}" type="datetimeFigureOut">
              <a:rPr lang="en-US" smtClean="0"/>
              <a:t>6/1/2017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56F184-D0DE-4EA4-92F0-32FB0A945ECB}" type="slidenum">
              <a:rPr lang="en-US" smtClean="0"/>
              <a:t>‹#›</a:t>
            </a:fld>
            <a:endParaRPr lang="en-US"/>
          </a:p>
        </p:txBody>
      </p:sp>
    </p:spTree>
    <p:extLst>
      <p:ext uri="{BB962C8B-B14F-4D97-AF65-F5344CB8AC3E}">
        <p14:creationId xmlns:p14="http://schemas.microsoft.com/office/powerpoint/2010/main" val="2762898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registry.hub.docker.com/u/microsoft/aspnet/"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docker.com/registry"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github.com/docker/distribution"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Going to take you back to a time before shipping standards were in place.</a:t>
            </a:r>
          </a:p>
          <a:p>
            <a:endParaRPr lang="en-US" dirty="0"/>
          </a:p>
        </p:txBody>
      </p:sp>
      <p:sp>
        <p:nvSpPr>
          <p:cNvPr id="4" name="Slide Number Placeholder 3"/>
          <p:cNvSpPr>
            <a:spLocks noGrp="1"/>
          </p:cNvSpPr>
          <p:nvPr>
            <p:ph type="sldNum" sz="quarter" idx="10"/>
          </p:nvPr>
        </p:nvSpPr>
        <p:spPr/>
        <p:txBody>
          <a:bodyPr/>
          <a:lstStyle/>
          <a:p>
            <a:fld id="{049FF3F6-9514-49DB-B4E0-36282C24B9D3}" type="slidenum">
              <a:rPr lang="en-US" smtClean="0"/>
              <a:t>1</a:t>
            </a:fld>
            <a:endParaRPr lang="en-US"/>
          </a:p>
        </p:txBody>
      </p:sp>
    </p:spTree>
    <p:extLst>
      <p:ext uri="{BB962C8B-B14F-4D97-AF65-F5344CB8AC3E}">
        <p14:creationId xmlns:p14="http://schemas.microsoft.com/office/powerpoint/2010/main" val="1365030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10</a:t>
            </a:fld>
            <a:endParaRPr lang="en-US"/>
          </a:p>
        </p:txBody>
      </p:sp>
    </p:spTree>
    <p:extLst>
      <p:ext uri="{BB962C8B-B14F-4D97-AF65-F5344CB8AC3E}">
        <p14:creationId xmlns:p14="http://schemas.microsoft.com/office/powerpoint/2010/main" val="879999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Namespaces and </a:t>
            </a:r>
            <a:r>
              <a:rPr lang="en-US" sz="1200" kern="1200" dirty="0" err="1">
                <a:solidFill>
                  <a:schemeClr val="tx1"/>
                </a:solidFill>
                <a:effectLst/>
                <a:latin typeface="+mn-lt"/>
                <a:ea typeface="+mn-ea"/>
                <a:cs typeface="+mn-cs"/>
              </a:rPr>
              <a:t>cnames</a:t>
            </a:r>
            <a:r>
              <a:rPr lang="en-US" sz="1200" kern="1200" dirty="0">
                <a:solidFill>
                  <a:schemeClr val="tx1"/>
                </a:solidFill>
                <a:effectLst/>
                <a:latin typeface="+mn-lt"/>
                <a:ea typeface="+mn-ea"/>
                <a:cs typeface="+mn-cs"/>
              </a:rPr>
              <a:t>. If you look through the source of </a:t>
            </a:r>
            <a:r>
              <a:rPr lang="en-US" sz="1200" kern="1200" dirty="0" err="1">
                <a:solidFill>
                  <a:schemeClr val="tx1"/>
                </a:solidFill>
                <a:effectLst/>
                <a:latin typeface="+mn-lt"/>
                <a:ea typeface="+mn-ea"/>
                <a:cs typeface="+mn-cs"/>
              </a:rPr>
              <a:t>linux</a:t>
            </a:r>
            <a:r>
              <a:rPr lang="en-US" sz="1200" kern="1200" dirty="0">
                <a:solidFill>
                  <a:schemeClr val="tx1"/>
                </a:solidFill>
                <a:effectLst/>
                <a:latin typeface="+mn-lt"/>
                <a:ea typeface="+mn-ea"/>
                <a:cs typeface="+mn-cs"/>
              </a:rPr>
              <a:t> you will not see the word container as we use it for this </a:t>
            </a:r>
            <a:r>
              <a:rPr lang="en-US" sz="1200" kern="1200" dirty="0" err="1">
                <a:solidFill>
                  <a:schemeClr val="tx1"/>
                </a:solidFill>
                <a:effectLst/>
                <a:latin typeface="+mn-lt"/>
                <a:ea typeface="+mn-ea"/>
                <a:cs typeface="+mn-cs"/>
              </a:rPr>
              <a:t>techonology</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Cnames</a:t>
            </a:r>
            <a:r>
              <a:rPr lang="en-US" sz="1200" kern="1200" dirty="0">
                <a:solidFill>
                  <a:schemeClr val="tx1"/>
                </a:solidFill>
                <a:effectLst/>
                <a:latin typeface="+mn-lt"/>
                <a:ea typeface="+mn-ea"/>
                <a:cs typeface="+mn-cs"/>
              </a:rPr>
              <a:t> limit resources</a:t>
            </a:r>
          </a:p>
          <a:p>
            <a:r>
              <a:rPr lang="en-US" sz="1200" kern="1200" dirty="0">
                <a:solidFill>
                  <a:schemeClr val="tx1"/>
                </a:solidFill>
                <a:effectLst/>
                <a:latin typeface="+mn-lt"/>
                <a:ea typeface="+mn-ea"/>
                <a:cs typeface="+mn-cs"/>
              </a:rPr>
              <a:t>Namespaces change world view of the container by making them seem like they are the only one.</a:t>
            </a:r>
          </a:p>
          <a:p>
            <a:endParaRPr lang="en-US" dirty="0"/>
          </a:p>
          <a:p>
            <a:endParaRPr lang="en-US" dirty="0"/>
          </a:p>
          <a:p>
            <a:r>
              <a:rPr lang="en-US" dirty="0" err="1"/>
              <a:t>Comon</a:t>
            </a:r>
            <a:r>
              <a:rPr lang="en-US" dirty="0"/>
              <a:t> already…. Show me </a:t>
            </a:r>
            <a:r>
              <a:rPr lang="en-US" dirty="0" err="1"/>
              <a:t>docker</a:t>
            </a:r>
            <a:endParaRPr lang="en-US" dirty="0"/>
          </a:p>
        </p:txBody>
      </p:sp>
      <p:sp>
        <p:nvSpPr>
          <p:cNvPr id="6" name="Date Placeholder 5"/>
          <p:cNvSpPr>
            <a:spLocks noGrp="1"/>
          </p:cNvSpPr>
          <p:nvPr>
            <p:ph type="dt" idx="12"/>
          </p:nvPr>
        </p:nvSpPr>
        <p:spPr/>
        <p:txBody>
          <a:bodyPr/>
          <a:lstStyle/>
          <a:p>
            <a:fld id="{97EC2E71-BC3B-49B8-B2BF-93DCC9B91A9A}" type="datetime1">
              <a:rPr lang="en-US" smtClean="0"/>
              <a:t>6/1/2017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79914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a:t>
            </a:r>
            <a:r>
              <a:rPr lang="en-US" dirty="0" err="1"/>
              <a:t>docker’s</a:t>
            </a:r>
            <a:r>
              <a:rPr lang="en-US" dirty="0"/>
              <a:t> logo makes sense to you now.</a:t>
            </a:r>
          </a:p>
        </p:txBody>
      </p:sp>
      <p:sp>
        <p:nvSpPr>
          <p:cNvPr id="4" name="Slide Number Placeholder 3"/>
          <p:cNvSpPr>
            <a:spLocks noGrp="1"/>
          </p:cNvSpPr>
          <p:nvPr>
            <p:ph type="sldNum" sz="quarter" idx="10"/>
          </p:nvPr>
        </p:nvSpPr>
        <p:spPr/>
        <p:txBody>
          <a:bodyPr/>
          <a:lstStyle/>
          <a:p>
            <a:fld id="{A456F184-D0DE-4EA4-92F0-32FB0A945ECB}" type="slidenum">
              <a:rPr lang="en-US" smtClean="0"/>
              <a:t>12</a:t>
            </a:fld>
            <a:endParaRPr lang="en-US"/>
          </a:p>
        </p:txBody>
      </p:sp>
    </p:spTree>
    <p:extLst>
      <p:ext uri="{BB962C8B-B14F-4D97-AF65-F5344CB8AC3E}">
        <p14:creationId xmlns:p14="http://schemas.microsoft.com/office/powerpoint/2010/main" val="3868965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13</a:t>
            </a:fld>
            <a:endParaRPr lang="en-US"/>
          </a:p>
        </p:txBody>
      </p:sp>
    </p:spTree>
    <p:extLst>
      <p:ext uri="{BB962C8B-B14F-4D97-AF65-F5344CB8AC3E}">
        <p14:creationId xmlns:p14="http://schemas.microsoft.com/office/powerpoint/2010/main" val="375807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6/1/2017 1:37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798602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6/1/2017 1:37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6849538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6/1/2017 1:37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1736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17</a:t>
            </a:fld>
            <a:endParaRPr lang="en-US"/>
          </a:p>
        </p:txBody>
      </p:sp>
    </p:spTree>
    <p:extLst>
      <p:ext uri="{BB962C8B-B14F-4D97-AF65-F5344CB8AC3E}">
        <p14:creationId xmlns:p14="http://schemas.microsoft.com/office/powerpoint/2010/main" val="3699645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6/1/2017 1:37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47530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Reporducibility</a:t>
            </a:r>
            <a:endParaRPr lang="en-US" dirty="0"/>
          </a:p>
          <a:p>
            <a:r>
              <a:rPr lang="en-US" dirty="0" err="1"/>
              <a:t>Immutabliy</a:t>
            </a:r>
            <a:endParaRPr lang="en-US" dirty="0"/>
          </a:p>
          <a:p>
            <a:r>
              <a:rPr lang="en-US" dirty="0"/>
              <a:t>On an cloud</a:t>
            </a:r>
          </a:p>
          <a:p>
            <a:endParaRPr lang="en-US" dirty="0"/>
          </a:p>
          <a:p>
            <a:r>
              <a:rPr lang="en-US" dirty="0" err="1"/>
              <a:t>Scalablitliy</a:t>
            </a:r>
            <a:endParaRPr lang="en-US" dirty="0"/>
          </a:p>
          <a:p>
            <a:r>
              <a:rPr lang="en-US" dirty="0"/>
              <a:t>Reduced costs - </a:t>
            </a:r>
            <a:r>
              <a:rPr lang="en-US" dirty="0" err="1"/>
              <a:t>desinity</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6/1/2017 1:37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755269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take you back to a time before shipping standards were in place</a:t>
            </a:r>
            <a:r>
              <a:rPr lang="en-US" baseline="0" dirty="0"/>
              <a:t> to frame the concept which was borrowed like so many others.</a:t>
            </a:r>
            <a:endParaRPr lang="en-US" dirty="0"/>
          </a:p>
          <a:p>
            <a:endParaRPr lang="en-US" dirty="0"/>
          </a:p>
          <a:p>
            <a:r>
              <a:rPr lang="en-US" dirty="0"/>
              <a:t>Everything was loaded individual.  Took lots of man power.  Items would get mixed and matched.  Items would be all over the ship.</a:t>
            </a:r>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6/1/2017 1:37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939128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6/1/2017 1:37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667896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6/1/2017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196116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more to this but for now that is all you need to know.</a:t>
            </a:r>
          </a:p>
          <a:p>
            <a:endParaRPr lang="en-US" dirty="0"/>
          </a:p>
          <a:p>
            <a:r>
              <a:rPr lang="en-US" dirty="0"/>
              <a:t>Think: objects are instantiation of class.  Containers are instances of images.</a:t>
            </a:r>
          </a:p>
          <a:p>
            <a:endParaRPr lang="en-US" dirty="0"/>
          </a:p>
          <a:p>
            <a:r>
              <a:rPr lang="en-US" dirty="0"/>
              <a:t>This is important later on during build.</a:t>
            </a:r>
          </a:p>
          <a:p>
            <a:endParaRPr lang="en-US" dirty="0"/>
          </a:p>
          <a:p>
            <a:r>
              <a:rPr lang="en-US" dirty="0"/>
              <a:t>Brought to you by Union Mounts.  (https://en.wikipedia.org/wiki/Union_mount)</a:t>
            </a:r>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6/1/2017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860671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Interactive and </a:t>
            </a:r>
            <a:r>
              <a:rPr lang="en-US" dirty="0" err="1"/>
              <a:t>telly</a:t>
            </a:r>
            <a:r>
              <a:rPr lang="en-US" dirty="0"/>
              <a:t> type attached to it.</a:t>
            </a:r>
          </a:p>
        </p:txBody>
      </p:sp>
      <p:sp>
        <p:nvSpPr>
          <p:cNvPr id="4" name="Slide Number Placeholder 3"/>
          <p:cNvSpPr>
            <a:spLocks noGrp="1"/>
          </p:cNvSpPr>
          <p:nvPr>
            <p:ph type="sldNum" sz="quarter" idx="10"/>
          </p:nvPr>
        </p:nvSpPr>
        <p:spPr/>
        <p:txBody>
          <a:bodyPr/>
          <a:lstStyle/>
          <a:p>
            <a:fld id="{A456F184-D0DE-4EA4-92F0-32FB0A945ECB}" type="slidenum">
              <a:rPr lang="en-US" smtClean="0"/>
              <a:t>23</a:t>
            </a:fld>
            <a:endParaRPr lang="en-US"/>
          </a:p>
        </p:txBody>
      </p:sp>
    </p:spTree>
    <p:extLst>
      <p:ext uri="{BB962C8B-B14F-4D97-AF65-F5344CB8AC3E}">
        <p14:creationId xmlns:p14="http://schemas.microsoft.com/office/powerpoint/2010/main" val="3125034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25</a:t>
            </a:fld>
            <a:endParaRPr lang="en-US"/>
          </a:p>
        </p:txBody>
      </p:sp>
    </p:spTree>
    <p:extLst>
      <p:ext uri="{BB962C8B-B14F-4D97-AF65-F5344CB8AC3E}">
        <p14:creationId xmlns:p14="http://schemas.microsoft.com/office/powerpoint/2010/main" val="26721233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27</a:t>
            </a:fld>
            <a:endParaRPr lang="en-US"/>
          </a:p>
        </p:txBody>
      </p:sp>
    </p:spTree>
    <p:extLst>
      <p:ext uri="{BB962C8B-B14F-4D97-AF65-F5344CB8AC3E}">
        <p14:creationId xmlns:p14="http://schemas.microsoft.com/office/powerpoint/2010/main" val="2806640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make these images and give commands and get files on to the containers?</a:t>
            </a:r>
          </a:p>
          <a:p>
            <a:endParaRPr lang="en-US" dirty="0"/>
          </a:p>
          <a:p>
            <a:r>
              <a:rPr lang="en-US" sz="1200" b="0" i="0" kern="1200" dirty="0">
                <a:solidFill>
                  <a:schemeClr val="tx1"/>
                </a:solidFill>
                <a:effectLst/>
                <a:latin typeface="+mn-lt"/>
                <a:ea typeface="+mn-ea"/>
                <a:cs typeface="+mn-cs"/>
              </a:rPr>
              <a:t> The first </a:t>
            </a:r>
            <a:r>
              <a:rPr lang="en-US" dirty="0"/>
              <a:t>FROM</a:t>
            </a:r>
            <a:r>
              <a:rPr lang="en-US" sz="1200" b="0" i="0" kern="1200" dirty="0">
                <a:solidFill>
                  <a:schemeClr val="tx1"/>
                </a:solidFill>
                <a:effectLst/>
                <a:latin typeface="+mn-lt"/>
                <a:ea typeface="+mn-ea"/>
                <a:cs typeface="+mn-cs"/>
              </a:rPr>
              <a:t> line tells Docker that we will use the </a:t>
            </a:r>
            <a:r>
              <a:rPr lang="en-US" sz="1200" b="0" i="0" u="none" strike="noStrike" kern="1200" dirty="0">
                <a:solidFill>
                  <a:schemeClr val="tx1"/>
                </a:solidFill>
                <a:effectLst/>
                <a:latin typeface="+mn-lt"/>
                <a:ea typeface="+mn-ea"/>
                <a:cs typeface="+mn-cs"/>
                <a:hlinkClick r:id="rId3"/>
              </a:rPr>
              <a:t>official ASP.NET image</a:t>
            </a:r>
            <a:r>
              <a:rPr lang="en-US" sz="1200" b="0" i="0" kern="1200" dirty="0">
                <a:solidFill>
                  <a:schemeClr val="tx1"/>
                </a:solidFill>
                <a:effectLst/>
                <a:latin typeface="+mn-lt"/>
                <a:ea typeface="+mn-ea"/>
                <a:cs typeface="+mn-cs"/>
              </a:rPr>
              <a:t> on Docker Hub as our base image.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dirty="0"/>
              <a:t>COPY</a:t>
            </a:r>
            <a:r>
              <a:rPr lang="en-US" sz="1200" b="0" i="0" kern="1200" dirty="0">
                <a:solidFill>
                  <a:schemeClr val="tx1"/>
                </a:solidFill>
                <a:effectLst/>
                <a:latin typeface="+mn-lt"/>
                <a:ea typeface="+mn-ea"/>
                <a:cs typeface="+mn-cs"/>
              </a:rPr>
              <a:t> line tells Docker that we will copy contents of this folder (</a:t>
            </a:r>
            <a:r>
              <a:rPr lang="en-US" dirty="0"/>
              <a:t>.</a:t>
            </a:r>
            <a:r>
              <a:rPr lang="en-US" sz="1200" b="0" i="0" kern="1200" dirty="0">
                <a:solidFill>
                  <a:schemeClr val="tx1"/>
                </a:solidFill>
                <a:effectLst/>
                <a:latin typeface="+mn-lt"/>
                <a:ea typeface="+mn-ea"/>
                <a:cs typeface="+mn-cs"/>
              </a:rPr>
              <a:t>) to the </a:t>
            </a:r>
            <a:r>
              <a:rPr lang="en-US" dirty="0"/>
              <a:t>/app</a:t>
            </a:r>
            <a:r>
              <a:rPr lang="en-US" sz="1200" b="0" i="0" kern="1200" dirty="0">
                <a:solidFill>
                  <a:schemeClr val="tx1"/>
                </a:solidFill>
                <a:effectLst/>
                <a:latin typeface="+mn-lt"/>
                <a:ea typeface="+mn-ea"/>
                <a:cs typeface="+mn-cs"/>
              </a:rPr>
              <a:t> directory of the container and the </a:t>
            </a:r>
            <a:r>
              <a:rPr lang="en-US" dirty="0"/>
              <a:t>WORKDIR</a:t>
            </a:r>
            <a:r>
              <a:rPr lang="en-US" sz="1200" b="0" i="0" kern="1200" dirty="0">
                <a:solidFill>
                  <a:schemeClr val="tx1"/>
                </a:solidFill>
                <a:effectLst/>
                <a:latin typeface="+mn-lt"/>
                <a:ea typeface="+mn-ea"/>
                <a:cs typeface="+mn-cs"/>
              </a:rPr>
              <a:t> instruction will move to the </a:t>
            </a:r>
            <a:r>
              <a:rPr lang="en-US" dirty="0"/>
              <a:t>/app</a:t>
            </a:r>
            <a:r>
              <a:rPr lang="en-US" sz="1200" b="0" i="0" kern="1200" dirty="0">
                <a:solidFill>
                  <a:schemeClr val="tx1"/>
                </a:solidFill>
                <a:effectLst/>
                <a:latin typeface="+mn-lt"/>
                <a:ea typeface="+mn-ea"/>
                <a:cs typeface="+mn-cs"/>
              </a:rPr>
              <a:t> directory.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dirty="0"/>
              <a:t>RUN</a:t>
            </a:r>
            <a:r>
              <a:rPr lang="en-US" sz="1200" b="0" i="0" kern="1200" dirty="0">
                <a:solidFill>
                  <a:schemeClr val="tx1"/>
                </a:solidFill>
                <a:effectLst/>
                <a:latin typeface="+mn-lt"/>
                <a:ea typeface="+mn-ea"/>
                <a:cs typeface="+mn-cs"/>
              </a:rPr>
              <a:t> instruction tells Docker to run the </a:t>
            </a:r>
            <a:r>
              <a:rPr lang="en-US" dirty="0" err="1"/>
              <a:t>dnu</a:t>
            </a:r>
            <a:r>
              <a:rPr lang="en-US" dirty="0"/>
              <a:t> restore</a:t>
            </a:r>
            <a:r>
              <a:rPr lang="en-US" sz="1200" b="0" i="0" kern="1200" dirty="0">
                <a:solidFill>
                  <a:schemeClr val="tx1"/>
                </a:solidFill>
                <a:effectLst/>
                <a:latin typeface="+mn-lt"/>
                <a:ea typeface="+mn-ea"/>
                <a:cs typeface="+mn-cs"/>
              </a:rPr>
              <a:t> command to install the dependencies of the application. We do this before running out application for the first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 </a:t>
            </a:r>
            <a:r>
              <a:rPr lang="en-US" dirty="0"/>
              <a:t>EXPOSE</a:t>
            </a:r>
            <a:r>
              <a:rPr lang="en-US" sz="1200" b="0" i="0" kern="1200" dirty="0">
                <a:solidFill>
                  <a:schemeClr val="tx1"/>
                </a:solidFill>
                <a:effectLst/>
                <a:latin typeface="+mn-lt"/>
                <a:ea typeface="+mn-ea"/>
                <a:cs typeface="+mn-cs"/>
              </a:rPr>
              <a:t> instruction will inform Docker that this image has a service which will be listening at port 5004 (see </a:t>
            </a:r>
            <a:r>
              <a:rPr lang="en-US" dirty="0" err="1"/>
              <a:t>project.json</a:t>
            </a:r>
            <a:r>
              <a:rPr lang="en-US" sz="1200" b="0" i="0" kern="1200" dirty="0">
                <a:solidFill>
                  <a:schemeClr val="tx1"/>
                </a:solidFill>
                <a:effectLst/>
                <a:latin typeface="+mn-lt"/>
                <a:ea typeface="+mn-ea"/>
                <a:cs typeface="+mn-cs"/>
              </a:rPr>
              <a:t> of the sample file for details).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Lastly, the </a:t>
            </a:r>
            <a:r>
              <a:rPr lang="en-US" dirty="0"/>
              <a:t>ENTRYPOINT</a:t>
            </a:r>
            <a:r>
              <a:rPr lang="en-US" sz="1200" b="0" i="0" kern="1200" dirty="0">
                <a:solidFill>
                  <a:schemeClr val="tx1"/>
                </a:solidFill>
                <a:effectLst/>
                <a:latin typeface="+mn-lt"/>
                <a:ea typeface="+mn-ea"/>
                <a:cs typeface="+mn-cs"/>
              </a:rPr>
              <a:t> instruction is the command executed to start the container and keep it up and running   </a:t>
            </a:r>
          </a:p>
          <a:p>
            <a:endParaRPr lang="en-US" sz="1200" b="0" i="0" kern="1200" dirty="0">
              <a:solidFill>
                <a:schemeClr val="tx1"/>
              </a:solidFill>
              <a:effectLst/>
              <a:latin typeface="+mn-lt"/>
              <a:ea typeface="+mn-ea"/>
              <a:cs typeface="+mn-cs"/>
            </a:endParaRPr>
          </a:p>
          <a:p>
            <a:endParaRPr lang="en-US" dirty="0"/>
          </a:p>
          <a:p>
            <a:endParaRPr lang="en-US" dirty="0"/>
          </a:p>
          <a:p>
            <a:endParaRPr lang="en-US" dirty="0"/>
          </a:p>
          <a:p>
            <a:r>
              <a:rPr lang="en-US" dirty="0"/>
              <a:t>https://blogs.msdn.microsoft.com/webdev/2015/01/14/running-asp-net-5-applications-in-linux-containers-with-docker/</a:t>
            </a:r>
          </a:p>
        </p:txBody>
      </p:sp>
      <p:sp>
        <p:nvSpPr>
          <p:cNvPr id="4" name="Slide Number Placeholder 3"/>
          <p:cNvSpPr>
            <a:spLocks noGrp="1"/>
          </p:cNvSpPr>
          <p:nvPr>
            <p:ph type="sldNum" sz="quarter" idx="10"/>
          </p:nvPr>
        </p:nvSpPr>
        <p:spPr/>
        <p:txBody>
          <a:bodyPr/>
          <a:lstStyle/>
          <a:p>
            <a:fld id="{A456F184-D0DE-4EA4-92F0-32FB0A945ECB}" type="slidenum">
              <a:rPr lang="en-US" smtClean="0"/>
              <a:t>28</a:t>
            </a:fld>
            <a:endParaRPr lang="en-US"/>
          </a:p>
        </p:txBody>
      </p:sp>
    </p:spTree>
    <p:extLst>
      <p:ext uri="{BB962C8B-B14F-4D97-AF65-F5344CB8AC3E}">
        <p14:creationId xmlns:p14="http://schemas.microsoft.com/office/powerpoint/2010/main" val="20038316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Everytime</a:t>
            </a:r>
            <a:r>
              <a:rPr lang="en-US" dirty="0"/>
              <a:t> you change your app you re-run this.</a:t>
            </a:r>
          </a:p>
          <a:p>
            <a:endParaRPr lang="en-US" dirty="0"/>
          </a:p>
          <a:p>
            <a:r>
              <a:rPr lang="en-US" dirty="0" err="1"/>
              <a:t>docker</a:t>
            </a:r>
            <a:r>
              <a:rPr lang="en-US" dirty="0"/>
              <a:t> build -t </a:t>
            </a:r>
            <a:r>
              <a:rPr lang="en-US" dirty="0" err="1"/>
              <a:t>myapp</a:t>
            </a:r>
            <a:r>
              <a:rPr lang="en-US" dirty="0"/>
              <a:t> .</a:t>
            </a:r>
          </a:p>
          <a:p>
            <a:endParaRPr lang="en-US" dirty="0"/>
          </a:p>
          <a:p>
            <a:r>
              <a:rPr lang="en-US" dirty="0"/>
              <a:t>-t give it a name.</a:t>
            </a:r>
          </a:p>
          <a:p>
            <a:r>
              <a:rPr lang="en-US" dirty="0"/>
              <a:t>Dot says to use files in the folder.</a:t>
            </a:r>
          </a:p>
        </p:txBody>
      </p:sp>
      <p:sp>
        <p:nvSpPr>
          <p:cNvPr id="4" name="Slide Number Placeholder 3"/>
          <p:cNvSpPr>
            <a:spLocks noGrp="1"/>
          </p:cNvSpPr>
          <p:nvPr>
            <p:ph type="sldNum" sz="quarter" idx="10"/>
          </p:nvPr>
        </p:nvSpPr>
        <p:spPr/>
        <p:txBody>
          <a:bodyPr/>
          <a:lstStyle/>
          <a:p>
            <a:fld id="{A456F184-D0DE-4EA4-92F0-32FB0A945ECB}" type="slidenum">
              <a:rPr lang="en-US" smtClean="0"/>
              <a:t>29</a:t>
            </a:fld>
            <a:endParaRPr lang="en-US"/>
          </a:p>
        </p:txBody>
      </p:sp>
    </p:spTree>
    <p:extLst>
      <p:ext uri="{BB962C8B-B14F-4D97-AF65-F5344CB8AC3E}">
        <p14:creationId xmlns:p14="http://schemas.microsoft.com/office/powerpoint/2010/main" val="564395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great but what do I do with them now? How do I share?</a:t>
            </a:r>
          </a:p>
        </p:txBody>
      </p:sp>
      <p:sp>
        <p:nvSpPr>
          <p:cNvPr id="4" name="Slide Number Placeholder 3"/>
          <p:cNvSpPr>
            <a:spLocks noGrp="1"/>
          </p:cNvSpPr>
          <p:nvPr>
            <p:ph type="sldNum" sz="quarter" idx="10"/>
          </p:nvPr>
        </p:nvSpPr>
        <p:spPr/>
        <p:txBody>
          <a:bodyPr/>
          <a:lstStyle/>
          <a:p>
            <a:fld id="{A456F184-D0DE-4EA4-92F0-32FB0A945ECB}" type="slidenum">
              <a:rPr lang="en-US" smtClean="0"/>
              <a:t>30</a:t>
            </a:fld>
            <a:endParaRPr lang="en-US"/>
          </a:p>
        </p:txBody>
      </p:sp>
    </p:spTree>
    <p:extLst>
      <p:ext uri="{BB962C8B-B14F-4D97-AF65-F5344CB8AC3E}">
        <p14:creationId xmlns:p14="http://schemas.microsoft.com/office/powerpoint/2010/main" val="279023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Hub and Docker Store</a:t>
            </a:r>
          </a:p>
          <a:p>
            <a:pPr lvl="1"/>
            <a:r>
              <a:rPr lang="en-US" dirty="0"/>
              <a:t>Public, Official and Private image repositories</a:t>
            </a:r>
          </a:p>
          <a:p>
            <a:pPr lvl="1"/>
            <a:r>
              <a:rPr lang="en-US" dirty="0"/>
              <a:t>Granular access controls with organization support</a:t>
            </a:r>
          </a:p>
          <a:p>
            <a:pPr lvl="1"/>
            <a:r>
              <a:rPr lang="en-US" dirty="0"/>
              <a:t>Automated image build support</a:t>
            </a:r>
          </a:p>
          <a:p>
            <a:r>
              <a:rPr lang="en-US" dirty="0"/>
              <a:t>Docker Trusted Registry</a:t>
            </a:r>
          </a:p>
          <a:p>
            <a:pPr lvl="1"/>
            <a:r>
              <a:rPr lang="en-US" dirty="0"/>
              <a:t>Enterprise Grade Private Registries</a:t>
            </a:r>
          </a:p>
          <a:p>
            <a:pPr lvl="1"/>
            <a:r>
              <a:rPr lang="en-US" dirty="0"/>
              <a:t>Runs on your infrastructure (on-</a:t>
            </a:r>
            <a:r>
              <a:rPr lang="en-US" dirty="0" err="1"/>
              <a:t>prem</a:t>
            </a:r>
            <a:r>
              <a:rPr lang="en-US" dirty="0"/>
              <a:t> or cloud)</a:t>
            </a:r>
          </a:p>
          <a:p>
            <a:pPr lvl="1"/>
            <a:r>
              <a:rPr lang="en-US" dirty="0"/>
              <a:t>Active Directory and Role Based Access Controls</a:t>
            </a:r>
          </a:p>
          <a:p>
            <a:r>
              <a:rPr lang="en-US" dirty="0"/>
              <a:t>Docker Registry</a:t>
            </a:r>
          </a:p>
          <a:p>
            <a:pPr lvl="1"/>
            <a:r>
              <a:rPr lang="en-US" dirty="0"/>
              <a:t>Open source foundation of Hub and DTR</a:t>
            </a:r>
          </a:p>
          <a:p>
            <a:pPr lvl="1"/>
            <a:r>
              <a:rPr lang="en-US" dirty="0"/>
              <a:t>Runs on your infrastructure (on-</a:t>
            </a:r>
            <a:r>
              <a:rPr lang="en-US" dirty="0" err="1"/>
              <a:t>prem</a:t>
            </a:r>
            <a:r>
              <a:rPr lang="en-US" dirty="0"/>
              <a:t> or cloud) as a container</a:t>
            </a:r>
          </a:p>
          <a:p>
            <a:pPr lvl="1"/>
            <a:r>
              <a:rPr lang="en-US" dirty="0">
                <a:hlinkClick r:id="rId3"/>
              </a:rPr>
              <a:t>https://docs.docker.com/registry</a:t>
            </a:r>
            <a:r>
              <a:rPr lang="en-US" dirty="0"/>
              <a:t> and or </a:t>
            </a:r>
            <a:r>
              <a:rPr lang="en-US" dirty="0">
                <a:hlinkClick r:id="rId4"/>
              </a:rPr>
              <a:t>https://github.com/docker/distribution</a:t>
            </a:r>
            <a:r>
              <a:rPr lang="en-US" dirty="0"/>
              <a:t> </a:t>
            </a:r>
          </a:p>
          <a:p>
            <a:r>
              <a:rPr lang="en-US" dirty="0"/>
              <a:t>Azure Container Registry</a:t>
            </a:r>
          </a:p>
          <a:p>
            <a:pPr lvl="1"/>
            <a:r>
              <a:rPr lang="en-US" b="1" dirty="0"/>
              <a:t>Currently in Preview</a:t>
            </a:r>
          </a:p>
          <a:p>
            <a:pPr lvl="1"/>
            <a:r>
              <a:rPr lang="en-US" dirty="0"/>
              <a:t>Store your container image in local, network-close storage on Azure</a:t>
            </a:r>
          </a:p>
          <a:p>
            <a:pPr lvl="1"/>
            <a:r>
              <a:rPr lang="en-US" dirty="0"/>
              <a:t>Use Azure Active Directory to manage access</a:t>
            </a:r>
          </a:p>
          <a:p>
            <a:pPr lvl="1"/>
            <a:r>
              <a:rPr lang="en-US" dirty="0"/>
              <a:t>Manage Windows and Linux container images in a single registry</a:t>
            </a:r>
          </a:p>
          <a:p>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31</a:t>
            </a:fld>
            <a:endParaRPr lang="en-US"/>
          </a:p>
        </p:txBody>
      </p:sp>
    </p:spTree>
    <p:extLst>
      <p:ext uri="{BB962C8B-B14F-4D97-AF65-F5344CB8AC3E}">
        <p14:creationId xmlns:p14="http://schemas.microsoft.com/office/powerpoint/2010/main" val="889047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such a tough and demanding process that the were able to cut the savings by 39X.  </a:t>
            </a:r>
            <a:r>
              <a:rPr lang="en-US" dirty="0" err="1"/>
              <a:t>Imrpoved</a:t>
            </a:r>
            <a:r>
              <a:rPr lang="en-US" dirty="0"/>
              <a:t> reliability by putting everything in the same </a:t>
            </a:r>
            <a:r>
              <a:rPr lang="en-US" dirty="0" err="1"/>
              <a:t>conatieers</a:t>
            </a:r>
            <a:r>
              <a:rPr lang="en-US" dirty="0"/>
              <a:t>.  Faster load process.</a:t>
            </a:r>
          </a:p>
          <a:p>
            <a:endParaRPr lang="en-US" dirty="0"/>
          </a:p>
          <a:p>
            <a:r>
              <a:rPr lang="en-US" dirty="0"/>
              <a:t>It was so revolutionary that today we can’t event image a situation with containers.</a:t>
            </a:r>
          </a:p>
          <a:p>
            <a:endParaRPr lang="en-US" dirty="0"/>
          </a:p>
          <a:p>
            <a:r>
              <a:rPr lang="en-US" dirty="0"/>
              <a:t>Container </a:t>
            </a:r>
            <a:r>
              <a:rPr lang="en-US" dirty="0" err="1"/>
              <a:t>techonology</a:t>
            </a:r>
            <a:r>
              <a:rPr lang="en-US" dirty="0"/>
              <a:t> in software is likely to feel the same way in a few years.  We won’t be able to dream a time with out it.</a:t>
            </a:r>
          </a:p>
          <a:p>
            <a:r>
              <a:rPr lang="en-US" dirty="0"/>
              <a:t>As far as the cost saving goes I would say that you would likely see something similar if we were as good about tracking cost and effort in software.  </a:t>
            </a:r>
            <a:r>
              <a:rPr lang="en-US" dirty="0" err="1"/>
              <a:t>Im</a:t>
            </a:r>
            <a:r>
              <a:rPr lang="en-US" dirty="0"/>
              <a:t> not sure that many of us are thought we are moving forward as in industry.</a:t>
            </a:r>
          </a:p>
        </p:txBody>
      </p:sp>
      <p:sp>
        <p:nvSpPr>
          <p:cNvPr id="4" name="Slide Number Placeholder 3"/>
          <p:cNvSpPr>
            <a:spLocks noGrp="1"/>
          </p:cNvSpPr>
          <p:nvPr>
            <p:ph type="sldNum" sz="quarter" idx="10"/>
          </p:nvPr>
        </p:nvSpPr>
        <p:spPr/>
        <p:txBody>
          <a:bodyPr/>
          <a:lstStyle/>
          <a:p>
            <a:fld id="{A456F184-D0DE-4EA4-92F0-32FB0A945ECB}" type="slidenum">
              <a:rPr lang="en-US" smtClean="0"/>
              <a:t>3</a:t>
            </a:fld>
            <a:endParaRPr lang="en-US"/>
          </a:p>
        </p:txBody>
      </p:sp>
    </p:spTree>
    <p:extLst>
      <p:ext uri="{BB962C8B-B14F-4D97-AF65-F5344CB8AC3E}">
        <p14:creationId xmlns:p14="http://schemas.microsoft.com/office/powerpoint/2010/main" val="2375667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6/1/2017 1:37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46124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6/1/2017 1:37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41860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6/1/2017 1:37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80607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6/1/2017 1:37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09381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had a similar technology through the use of VM’s in the past but it was very heavy weight.  It is like have a boat carry boats of boats full of shipping containers.  Big beefy machines to hold other machines</a:t>
            </a:r>
          </a:p>
          <a:p>
            <a:endParaRPr lang="en-US" dirty="0"/>
          </a:p>
          <a:p>
            <a:r>
              <a:rPr lang="en-US" dirty="0"/>
              <a:t>With container technologies, to solution is much more light weight and is more like having the containers directly on the boat.  You get a higher density of applications/</a:t>
            </a:r>
            <a:r>
              <a:rPr lang="en-US" dirty="0" err="1"/>
              <a:t>verisons</a:t>
            </a:r>
            <a:r>
              <a:rPr lang="en-US" dirty="0"/>
              <a:t>/services on one machine.  This becomes really important for two reasons.  First one is cost saving on you part.  Less hardware is a good thing.  Second we you start to talk at the scale like amazon or azure it means they can have higher density and that adds up quick and passing off saving to you.</a:t>
            </a:r>
          </a:p>
          <a:p>
            <a:endParaRPr lang="en-US" dirty="0"/>
          </a:p>
          <a:p>
            <a:r>
              <a:rPr lang="en-US" dirty="0"/>
              <a:t>Another thing to note here is the share bins libraries.  </a:t>
            </a:r>
          </a:p>
          <a:p>
            <a:endParaRPr lang="en-US" dirty="0"/>
          </a:p>
          <a:p>
            <a:r>
              <a:rPr lang="en-US" dirty="0"/>
              <a:t>TRANSITION – OK you sold that containers are a good thing.  How do I get started with Docker?</a:t>
            </a:r>
          </a:p>
        </p:txBody>
      </p:sp>
      <p:sp>
        <p:nvSpPr>
          <p:cNvPr id="4" name="Slide Number Placeholder 3"/>
          <p:cNvSpPr>
            <a:spLocks noGrp="1"/>
          </p:cNvSpPr>
          <p:nvPr>
            <p:ph type="sldNum" sz="quarter" idx="10"/>
          </p:nvPr>
        </p:nvSpPr>
        <p:spPr/>
        <p:txBody>
          <a:bodyPr/>
          <a:lstStyle/>
          <a:p>
            <a:fld id="{A456F184-D0DE-4EA4-92F0-32FB0A945ECB}" type="slidenum">
              <a:rPr lang="en-US" smtClean="0"/>
              <a:t>8</a:t>
            </a:fld>
            <a:endParaRPr lang="en-US"/>
          </a:p>
        </p:txBody>
      </p:sp>
    </p:spTree>
    <p:extLst>
      <p:ext uri="{BB962C8B-B14F-4D97-AF65-F5344CB8AC3E}">
        <p14:creationId xmlns:p14="http://schemas.microsoft.com/office/powerpoint/2010/main" val="1301775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I Mention about Docker</a:t>
            </a:r>
          </a:p>
          <a:p>
            <a:endParaRPr lang="en-US" dirty="0"/>
          </a:p>
          <a:p>
            <a:r>
              <a:rPr lang="en-US" dirty="0"/>
              <a:t>Containers have been around for many years</a:t>
            </a:r>
          </a:p>
          <a:p>
            <a:endParaRPr lang="en-US" dirty="0"/>
          </a:p>
          <a:p>
            <a:r>
              <a:rPr lang="en-US" dirty="0"/>
              <a:t>Docker Inc. did not invent them</a:t>
            </a:r>
          </a:p>
          <a:p>
            <a:pPr lvl="1"/>
            <a:r>
              <a:rPr lang="en-US" dirty="0"/>
              <a:t>created open source software to build and manage containers</a:t>
            </a:r>
          </a:p>
          <a:p>
            <a:endParaRPr lang="en-US" dirty="0"/>
          </a:p>
          <a:p>
            <a:r>
              <a:rPr lang="en-US" dirty="0"/>
              <a:t>Docker makes containers easy</a:t>
            </a:r>
          </a:p>
          <a:p>
            <a:endParaRPr lang="en-US" dirty="0"/>
          </a:p>
          <a:p>
            <a:r>
              <a:rPr lang="en-US" dirty="0"/>
              <a:t>Docker provides a container packaging format </a:t>
            </a:r>
          </a:p>
          <a:p>
            <a:r>
              <a:rPr lang="en-US" dirty="0"/>
              <a:t>	creating a Docker hub ( a </a:t>
            </a:r>
            <a:r>
              <a:rPr lang="en-US" dirty="0" err="1"/>
              <a:t>github</a:t>
            </a:r>
            <a:r>
              <a:rPr lang="en-US" dirty="0"/>
              <a:t> of containers, more on it later)</a:t>
            </a:r>
          </a:p>
          <a:p>
            <a:endParaRPr lang="en-US" dirty="0"/>
          </a:p>
          <a:p>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9</a:t>
            </a:fld>
            <a:endParaRPr lang="en-US"/>
          </a:p>
        </p:txBody>
      </p:sp>
    </p:spTree>
    <p:extLst>
      <p:ext uri="{BB962C8B-B14F-4D97-AF65-F5344CB8AC3E}">
        <p14:creationId xmlns:p14="http://schemas.microsoft.com/office/powerpoint/2010/main" val="36688422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75" y="446156"/>
            <a:ext cx="2489078" cy="585748"/>
          </a:xfrm>
          <a:prstGeom prst="rect">
            <a:avLst/>
          </a:prstGeom>
        </p:spPr>
      </p:pic>
    </p:spTree>
    <p:extLst>
      <p:ext uri="{BB962C8B-B14F-4D97-AF65-F5344CB8AC3E}">
        <p14:creationId xmlns:p14="http://schemas.microsoft.com/office/powerpoint/2010/main" val="3298272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2"/>
      </p:bgRef>
    </p:bg>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14960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187778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2"/>
      </p:bgRef>
    </p:bg>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113190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251253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88960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9656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42585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419151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419156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855165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3" name="Rectangle 2"/>
          <p:cNvSpPr/>
          <p:nvPr/>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7"/>
            <a:ext cx="8964185" cy="1793090"/>
          </a:xfrm>
          <a:noFill/>
        </p:spPr>
        <p:txBody>
          <a:bodyPr lIns="146304" tIns="91440" rIns="146304" bIns="91440" anchor="t" anchorCtr="0"/>
          <a:lstStyle>
            <a:lvl1pPr>
              <a:defRPr sz="5882" spc="-98"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75" y="446156"/>
            <a:ext cx="2489078" cy="585748"/>
          </a:xfrm>
          <a:prstGeom prst="rect">
            <a:avLst/>
          </a:prstGeom>
        </p:spPr>
      </p:pic>
    </p:spTree>
    <p:extLst>
      <p:ext uri="{BB962C8B-B14F-4D97-AF65-F5344CB8AC3E}">
        <p14:creationId xmlns:p14="http://schemas.microsoft.com/office/powerpoint/2010/main" val="1139126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761315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200890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964018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885808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84120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263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562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72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32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11512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823" y="446156"/>
            <a:ext cx="2489078" cy="585748"/>
          </a:xfrm>
          <a:prstGeom prst="rect">
            <a:avLst/>
          </a:prstGeom>
        </p:spPr>
      </p:pic>
    </p:spTree>
    <p:extLst>
      <p:ext uri="{BB962C8B-B14F-4D97-AF65-F5344CB8AC3E}">
        <p14:creationId xmlns:p14="http://schemas.microsoft.com/office/powerpoint/2010/main" val="701898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90702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Tree>
    <p:extLst>
      <p:ext uri="{BB962C8B-B14F-4D97-AF65-F5344CB8AC3E}">
        <p14:creationId xmlns:p14="http://schemas.microsoft.com/office/powerpoint/2010/main" val="3563877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Visual Studio Live! San Francisc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pPr>
              <a:defRPr/>
            </a:pPr>
            <a:fld id="{03173A4F-54E2-42AD-AEE7-525DC08E7D5E}" type="datetimeFigureOut">
              <a:rPr lang="en-US">
                <a:solidFill>
                  <a:srgbClr val="000000">
                    <a:tint val="75000"/>
                  </a:srgbClr>
                </a:solidFill>
              </a:rPr>
              <a:pPr>
                <a:defRPr/>
              </a:pPr>
              <a:t>6/1/2017</a:t>
            </a:fld>
            <a:endParaRPr lang="en-US">
              <a:solidFill>
                <a:srgbClr val="000000">
                  <a:tint val="75000"/>
                </a:srgb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16080451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24535647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412305450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5480896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65410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49478236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77022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7847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9302" y="3877255"/>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448213" y="6182035"/>
            <a:ext cx="986067" cy="19126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75" y="446156"/>
            <a:ext cx="2489078" cy="585748"/>
          </a:xfrm>
          <a:prstGeom prst="rect">
            <a:avLst/>
          </a:prstGeom>
        </p:spPr>
      </p:pic>
    </p:spTree>
    <p:extLst>
      <p:ext uri="{BB962C8B-B14F-4D97-AF65-F5344CB8AC3E}">
        <p14:creationId xmlns:p14="http://schemas.microsoft.com/office/powerpoint/2010/main" val="1350557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0635387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9638137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91132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3000938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00360334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68255023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3765533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05607477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dirty="0"/>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26483395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74126499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bwMode="gray">
          <a:xfrm>
            <a:off x="269302" y="1187644"/>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1187644"/>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302" y="2971409"/>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10653449" y="6164664"/>
            <a:ext cx="986067" cy="19126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823" y="446156"/>
            <a:ext cx="2489078" cy="585748"/>
          </a:xfrm>
          <a:prstGeom prst="rect">
            <a:avLst/>
          </a:prstGeom>
        </p:spPr>
      </p:pic>
    </p:spTree>
    <p:extLst>
      <p:ext uri="{BB962C8B-B14F-4D97-AF65-F5344CB8AC3E}">
        <p14:creationId xmlns:p14="http://schemas.microsoft.com/office/powerpoint/2010/main" val="541611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5437553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095999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3602417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dirty="0"/>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4846983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4251357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dirty="0"/>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83816582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9972801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4363937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796940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88643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6 ">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 y="0"/>
            <a:ext cx="12191564" cy="686076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10757347" y="6196664"/>
            <a:ext cx="986067" cy="191269"/>
          </a:xfrm>
          <a:prstGeom prst="rect">
            <a:avLst/>
          </a:prstGeom>
        </p:spPr>
      </p:pic>
      <p:sp>
        <p:nvSpPr>
          <p:cNvPr id="12" name="Rectangle 11"/>
          <p:cNvSpPr/>
          <p:nvPr/>
        </p:nvSpPr>
        <p:spPr bwMode="gray">
          <a:xfrm>
            <a:off x="269302"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269302"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847" y="4839556"/>
            <a:ext cx="2489078" cy="585748"/>
          </a:xfrm>
          <a:prstGeom prst="rect">
            <a:avLst/>
          </a:prstGeom>
        </p:spPr>
      </p:pic>
    </p:spTree>
    <p:extLst>
      <p:ext uri="{BB962C8B-B14F-4D97-AF65-F5344CB8AC3E}">
        <p14:creationId xmlns:p14="http://schemas.microsoft.com/office/powerpoint/2010/main" val="4572136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757713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cSld name="Title Seul">
    <p:spTree>
      <p:nvGrpSpPr>
        <p:cNvPr id="1" name=""/>
        <p:cNvGrpSpPr/>
        <p:nvPr/>
      </p:nvGrpSpPr>
      <p:grpSpPr>
        <a:xfrm>
          <a:off x="0" y="0"/>
          <a:ext cx="0" cy="0"/>
          <a:chOff x="0" y="0"/>
          <a:chExt cx="0" cy="0"/>
        </a:xfrm>
      </p:grpSpPr>
      <p:sp>
        <p:nvSpPr>
          <p:cNvPr id="2" name="Title 1"/>
          <p:cNvSpPr>
            <a:spLocks noGrp="1"/>
          </p:cNvSpPr>
          <p:nvPr>
            <p:ph type="title"/>
          </p:nvPr>
        </p:nvSpPr>
        <p:spPr>
          <a:xfrm>
            <a:off x="303291" y="342355"/>
            <a:ext cx="11585417" cy="957600"/>
          </a:xfrm>
        </p:spPr>
        <p:txBody>
          <a:bodyPr>
            <a:normAutofit/>
          </a:bodyPr>
          <a:lstStyle>
            <a:lvl1pPr>
              <a:defRPr sz="4800">
                <a:latin typeface="Corbel" panose="020B0503020204020204" pitchFamily="34" charset="0"/>
              </a:defRPr>
            </a:lvl1pPr>
          </a:lstStyle>
          <a:p>
            <a:r>
              <a:rPr lang="en-US" dirty="0"/>
              <a:t>Click to edit Master title style</a:t>
            </a:r>
          </a:p>
        </p:txBody>
      </p:sp>
      <p:sp>
        <p:nvSpPr>
          <p:cNvPr id="5" name="Slide Number Placeholder 4"/>
          <p:cNvSpPr>
            <a:spLocks noGrp="1"/>
          </p:cNvSpPr>
          <p:nvPr>
            <p:ph type="sldNum" sz="quarter" idx="12"/>
          </p:nvPr>
        </p:nvSpPr>
        <p:spPr>
          <a:xfrm>
            <a:off x="9145508" y="6265842"/>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5443452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Visual Studio Live! San Francisc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pPr>
              <a:defRPr/>
            </a:pPr>
            <a:fld id="{03173A4F-54E2-42AD-AEE7-525DC08E7D5E}" type="datetimeFigureOut">
              <a:rPr lang="en-US">
                <a:solidFill>
                  <a:srgbClr val="000000">
                    <a:tint val="75000"/>
                  </a:srgbClr>
                </a:solidFill>
              </a:rPr>
              <a:pPr>
                <a:defRPr/>
              </a:pPr>
              <a:t>6/1/2017</a:t>
            </a:fld>
            <a:endParaRPr lang="en-US">
              <a:solidFill>
                <a:srgbClr val="000000">
                  <a:tint val="75000"/>
                </a:srgb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4052775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3" y="0"/>
            <a:ext cx="12182534" cy="685799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10653449" y="6164664"/>
            <a:ext cx="986067" cy="191269"/>
          </a:xfrm>
          <a:prstGeom prst="rect">
            <a:avLst/>
          </a:prstGeom>
        </p:spPr>
      </p:pic>
      <p:sp>
        <p:nvSpPr>
          <p:cNvPr id="13" name="Rectangle 12"/>
          <p:cNvSpPr/>
          <p:nvPr/>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69302" y="3877255"/>
            <a:ext cx="7171399"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75" y="446156"/>
            <a:ext cx="2489078" cy="585748"/>
          </a:xfrm>
          <a:prstGeom prst="rect">
            <a:avLst/>
          </a:prstGeom>
        </p:spPr>
      </p:pic>
    </p:spTree>
    <p:extLst>
      <p:ext uri="{BB962C8B-B14F-4D97-AF65-F5344CB8AC3E}">
        <p14:creationId xmlns:p14="http://schemas.microsoft.com/office/powerpoint/2010/main" val="505830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9"/>
            <a:ext cx="12192000" cy="685570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440167" y="6164664"/>
            <a:ext cx="986067" cy="191269"/>
          </a:xfrm>
          <a:prstGeom prst="rect">
            <a:avLst/>
          </a:prstGeom>
        </p:spPr>
      </p:pic>
      <p:sp>
        <p:nvSpPr>
          <p:cNvPr id="10" name="Rectangle 9"/>
          <p:cNvSpPr/>
          <p:nvPr/>
        </p:nvSpPr>
        <p:spPr bwMode="gray">
          <a:xfrm>
            <a:off x="269302"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69302"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45" y="446156"/>
            <a:ext cx="2489078" cy="585748"/>
          </a:xfrm>
          <a:prstGeom prst="rect">
            <a:avLst/>
          </a:prstGeom>
        </p:spPr>
      </p:pic>
    </p:spTree>
    <p:extLst>
      <p:ext uri="{BB962C8B-B14F-4D97-AF65-F5344CB8AC3E}">
        <p14:creationId xmlns:p14="http://schemas.microsoft.com/office/powerpoint/2010/main" val="7345770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092961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image" Target="../media/image11.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25823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723" r:id="rId31"/>
    <p:sldLayoutId id="2147483724" r:id="rId32"/>
    <p:sldLayoutId id="2147483725" r:id="rId33"/>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31"/>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714931309"/>
      </p:ext>
    </p:extLst>
  </p:cSld>
  <p:clrMap bg1="dk1" tx1="lt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1" r:id="rId2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4.xml"/><Relationship Id="rId1" Type="http://schemas.openxmlformats.org/officeDocument/2006/relationships/themeOverride" Target="../theme/themeOverrid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32.xml"/><Relationship Id="rId5" Type="http://schemas.openxmlformats.org/officeDocument/2006/relationships/image" Target="../media/image26.jpeg"/><Relationship Id="rId4" Type="http://schemas.openxmlformats.org/officeDocument/2006/relationships/image" Target="../media/image25.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301" y="1535547"/>
            <a:ext cx="8964185" cy="1793090"/>
          </a:xfrm>
        </p:spPr>
        <p:txBody>
          <a:bodyPr/>
          <a:lstStyle/>
          <a:p>
            <a:r>
              <a:rPr lang="en-US" dirty="0">
                <a:solidFill>
                  <a:schemeClr val="tx1"/>
                </a:solidFill>
              </a:rPr>
              <a:t>Intro to Docker</a:t>
            </a:r>
            <a:br>
              <a:rPr lang="en-US" dirty="0"/>
            </a:br>
            <a:endParaRPr lang="en-US" dirty="0">
              <a:solidFill>
                <a:schemeClr val="tx1"/>
              </a:solidFill>
            </a:endParaRPr>
          </a:p>
        </p:txBody>
      </p:sp>
      <p:sp>
        <p:nvSpPr>
          <p:cNvPr id="5" name="Text Placeholder 4"/>
          <p:cNvSpPr>
            <a:spLocks noGrp="1"/>
          </p:cNvSpPr>
          <p:nvPr>
            <p:ph type="body" sz="quarter" idx="12"/>
          </p:nvPr>
        </p:nvSpPr>
        <p:spPr/>
        <p:txBody>
          <a:bodyPr/>
          <a:lstStyle/>
          <a:p>
            <a:r>
              <a:rPr lang="en-US" dirty="0">
                <a:solidFill>
                  <a:schemeClr val="tx1"/>
                </a:solidFill>
              </a:rPr>
              <a:t>James Sturtevant</a:t>
            </a:r>
          </a:p>
          <a:p>
            <a:r>
              <a:rPr lang="en-US" dirty="0">
                <a:solidFill>
                  <a:schemeClr val="tx1"/>
                </a:solidFill>
              </a:rPr>
              <a:t>@</a:t>
            </a:r>
            <a:r>
              <a:rPr lang="en-US" dirty="0" err="1">
                <a:solidFill>
                  <a:schemeClr val="tx1"/>
                </a:solidFill>
              </a:rPr>
              <a:t>aspenwilder</a:t>
            </a:r>
            <a:endParaRPr lang="en-US" dirty="0">
              <a:solidFill>
                <a:schemeClr val="tx1"/>
              </a:solidFill>
            </a:endParaRPr>
          </a:p>
          <a:p>
            <a:r>
              <a:rPr lang="en-US" dirty="0">
                <a:solidFill>
                  <a:schemeClr val="tx1"/>
                </a:solidFill>
              </a:rPr>
              <a:t>//</a:t>
            </a:r>
            <a:r>
              <a:rPr lang="en-US" dirty="0" err="1">
                <a:solidFill>
                  <a:schemeClr val="tx1"/>
                </a:solidFill>
              </a:rPr>
              <a:t>jamessturtevant</a:t>
            </a:r>
            <a:endParaRPr lang="en-US" dirty="0">
              <a:solidFill>
                <a:schemeClr val="tx1"/>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9107" y="2291350"/>
            <a:ext cx="6053224" cy="3194404"/>
          </a:xfrm>
          <a:prstGeom prst="rect">
            <a:avLst/>
          </a:prstGeom>
        </p:spPr>
      </p:pic>
    </p:spTree>
    <p:extLst>
      <p:ext uri="{BB962C8B-B14F-4D97-AF65-F5344CB8AC3E}">
        <p14:creationId xmlns:p14="http://schemas.microsoft.com/office/powerpoint/2010/main" val="3748573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134619" y="0"/>
            <a:ext cx="11922762" cy="7077871"/>
          </a:xfrm>
          <a:prstGeom prst="rect">
            <a:avLst/>
          </a:prstGeom>
        </p:spPr>
      </p:pic>
    </p:spTree>
    <p:extLst>
      <p:ext uri="{BB962C8B-B14F-4D97-AF65-F5344CB8AC3E}">
        <p14:creationId xmlns:p14="http://schemas.microsoft.com/office/powerpoint/2010/main" val="29082290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Container runtimes other than Docker</a:t>
            </a:r>
          </a:p>
        </p:txBody>
      </p:sp>
      <p:sp>
        <p:nvSpPr>
          <p:cNvPr id="6" name="Text Placeholder 5"/>
          <p:cNvSpPr>
            <a:spLocks noGrp="1"/>
          </p:cNvSpPr>
          <p:nvPr>
            <p:ph type="body" sz="quarter" idx="10"/>
          </p:nvPr>
        </p:nvSpPr>
        <p:spPr>
          <a:xfrm>
            <a:off x="269241" y="1189494"/>
            <a:ext cx="11655840" cy="5374164"/>
          </a:xfrm>
        </p:spPr>
        <p:txBody>
          <a:bodyPr/>
          <a:lstStyle/>
          <a:p>
            <a:pPr lvl="1"/>
            <a:r>
              <a:rPr lang="en-US" sz="2941" dirty="0" err="1">
                <a:latin typeface="+mj-lt"/>
              </a:rPr>
              <a:t>lxc</a:t>
            </a:r>
            <a:endParaRPr lang="en-US" sz="2941" dirty="0">
              <a:latin typeface="+mj-lt"/>
            </a:endParaRPr>
          </a:p>
          <a:p>
            <a:pPr lvl="2"/>
            <a:r>
              <a:rPr lang="en-US" dirty="0"/>
              <a:t>first </a:t>
            </a:r>
            <a:r>
              <a:rPr lang="en-US" dirty="0" err="1"/>
              <a:t>linux</a:t>
            </a:r>
            <a:r>
              <a:rPr lang="en-US" dirty="0"/>
              <a:t> containers implementation it was not really user friendly (did not have concept of images, hence </a:t>
            </a:r>
            <a:r>
              <a:rPr lang="en-US" dirty="0" err="1"/>
              <a:t>docker</a:t>
            </a:r>
            <a:r>
              <a:rPr lang="en-US" dirty="0"/>
              <a:t> happened)</a:t>
            </a:r>
          </a:p>
          <a:p>
            <a:pPr lvl="2"/>
            <a:r>
              <a:rPr lang="en-US" dirty="0"/>
              <a:t>used by Docker for quite a while, then got swapped out.</a:t>
            </a:r>
            <a:br>
              <a:rPr lang="en-US" dirty="0"/>
            </a:br>
            <a:endParaRPr lang="en-US" dirty="0"/>
          </a:p>
          <a:p>
            <a:pPr lvl="1"/>
            <a:r>
              <a:rPr lang="en-US" sz="2941" dirty="0" err="1">
                <a:latin typeface="+mj-lt"/>
              </a:rPr>
              <a:t>systemd-nspawn</a:t>
            </a:r>
            <a:endParaRPr lang="en-US" sz="2941" dirty="0">
              <a:latin typeface="+mj-lt"/>
            </a:endParaRPr>
          </a:p>
          <a:p>
            <a:pPr lvl="2"/>
            <a:r>
              <a:rPr lang="en-US" dirty="0"/>
              <a:t>may be used to run a command or OS in a light-weight namespace container</a:t>
            </a:r>
            <a:br>
              <a:rPr lang="en-US" dirty="0"/>
            </a:br>
            <a:endParaRPr lang="en-US" dirty="0"/>
          </a:p>
          <a:p>
            <a:pPr lvl="1"/>
            <a:r>
              <a:rPr lang="en-US" sz="2941" dirty="0" err="1">
                <a:latin typeface="+mj-lt"/>
              </a:rPr>
              <a:t>rkt</a:t>
            </a:r>
            <a:endParaRPr lang="en-US" sz="2941" dirty="0">
              <a:latin typeface="+mj-lt"/>
            </a:endParaRPr>
          </a:p>
          <a:p>
            <a:pPr lvl="2"/>
            <a:r>
              <a:rPr lang="en-US" dirty="0"/>
              <a:t>by CoreOS, Docker competitor, application container engine developed for modern production cloud-native environments different image spec</a:t>
            </a:r>
            <a:br>
              <a:rPr lang="en-US" dirty="0"/>
            </a:br>
            <a:endParaRPr lang="en-US" dirty="0"/>
          </a:p>
          <a:p>
            <a:pPr lvl="1"/>
            <a:r>
              <a:rPr lang="en-US" sz="2941" dirty="0" err="1">
                <a:latin typeface="+mj-lt"/>
              </a:rPr>
              <a:t>runC</a:t>
            </a:r>
            <a:endParaRPr lang="en-US" sz="2941" dirty="0">
              <a:latin typeface="+mj-lt"/>
            </a:endParaRPr>
          </a:p>
          <a:p>
            <a:pPr lvl="2"/>
            <a:r>
              <a:rPr lang="en-US" dirty="0"/>
              <a:t>includes all of the plumbing code used by Docker to interact with system features related to containers </a:t>
            </a:r>
            <a:br>
              <a:rPr lang="en-US" dirty="0"/>
            </a:br>
            <a:endParaRPr lang="en-US" dirty="0"/>
          </a:p>
        </p:txBody>
      </p:sp>
    </p:spTree>
    <p:extLst>
      <p:ext uri="{BB962C8B-B14F-4D97-AF65-F5344CB8AC3E}">
        <p14:creationId xmlns:p14="http://schemas.microsoft.com/office/powerpoint/2010/main" val="218657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66234" y="1990533"/>
            <a:ext cx="9002381" cy="2734057"/>
          </a:xfrm>
          <a:prstGeom prst="rect">
            <a:avLst/>
          </a:prstGeom>
        </p:spPr>
      </p:pic>
    </p:spTree>
    <p:extLst>
      <p:ext uri="{BB962C8B-B14F-4D97-AF65-F5344CB8AC3E}">
        <p14:creationId xmlns:p14="http://schemas.microsoft.com/office/powerpoint/2010/main" val="29486772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558" y="1412044"/>
            <a:ext cx="11653523" cy="2055114"/>
          </a:xfrm>
        </p:spPr>
        <p:txBody>
          <a:bodyPr/>
          <a:lstStyle/>
          <a:p>
            <a:r>
              <a:rPr lang="en-US" b="1" dirty="0"/>
              <a:t>Windows Server Containers </a:t>
            </a:r>
          </a:p>
          <a:p>
            <a:r>
              <a:rPr lang="en-US" b="1" dirty="0"/>
              <a:t>Hyper-V Containers </a:t>
            </a:r>
            <a:r>
              <a:rPr lang="en-US" dirty="0"/>
              <a:t>– More Isolation, less density</a:t>
            </a:r>
          </a:p>
          <a:p>
            <a:r>
              <a:rPr lang="en-US" dirty="0"/>
              <a:t>Both just communicate using the Docker client/engine</a:t>
            </a:r>
          </a:p>
        </p:txBody>
      </p:sp>
      <p:sp>
        <p:nvSpPr>
          <p:cNvPr id="3" name="Title 2"/>
          <p:cNvSpPr>
            <a:spLocks noGrp="1"/>
          </p:cNvSpPr>
          <p:nvPr>
            <p:ph type="title"/>
          </p:nvPr>
        </p:nvSpPr>
        <p:spPr/>
        <p:txBody>
          <a:bodyPr/>
          <a:lstStyle/>
          <a:p>
            <a:r>
              <a:rPr lang="en-US" dirty="0"/>
              <a:t>What about Windows?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3811" y="4530869"/>
            <a:ext cx="6723186" cy="2083085"/>
          </a:xfrm>
          <a:prstGeom prst="rect">
            <a:avLst/>
          </a:prstGeom>
        </p:spPr>
      </p:pic>
    </p:spTree>
    <p:extLst>
      <p:ext uri="{BB962C8B-B14F-4D97-AF65-F5344CB8AC3E}">
        <p14:creationId xmlns:p14="http://schemas.microsoft.com/office/powerpoint/2010/main" val="9596005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Windows container?</a:t>
            </a:r>
          </a:p>
        </p:txBody>
      </p:sp>
      <p:sp>
        <p:nvSpPr>
          <p:cNvPr id="306" name="TextBox 305"/>
          <p:cNvSpPr txBox="1"/>
          <p:nvPr/>
        </p:nvSpPr>
        <p:spPr>
          <a:xfrm>
            <a:off x="119835" y="1486746"/>
            <a:ext cx="5826761" cy="396931"/>
          </a:xfrm>
          <a:prstGeom prst="rect">
            <a:avLst/>
          </a:prstGeom>
          <a:noFill/>
        </p:spPr>
        <p:txBody>
          <a:bodyPr wrap="square" lIns="182828" tIns="0" rIns="182828" bIns="146263" rtlCol="0">
            <a:spAutoFit/>
          </a:bodyPr>
          <a:lstStyle/>
          <a:p>
            <a:pPr algn="ctr" defTabSz="914049">
              <a:lnSpc>
                <a:spcPct val="90000"/>
              </a:lnSpc>
              <a:spcAft>
                <a:spcPts val="600"/>
              </a:spcAft>
              <a:defRPr/>
            </a:pPr>
            <a:r>
              <a:rPr lang="en-US" b="1" kern="0" dirty="0"/>
              <a:t>Containers </a:t>
            </a:r>
            <a:r>
              <a:rPr lang="en-US" kern="0" dirty="0"/>
              <a:t>= Operating system virtualization</a:t>
            </a:r>
          </a:p>
        </p:txBody>
      </p:sp>
      <p:sp>
        <p:nvSpPr>
          <p:cNvPr id="126" name="TextBox 125"/>
          <p:cNvSpPr txBox="1"/>
          <p:nvPr/>
        </p:nvSpPr>
        <p:spPr>
          <a:xfrm>
            <a:off x="119835" y="4734897"/>
            <a:ext cx="5826760" cy="396931"/>
          </a:xfrm>
          <a:prstGeom prst="rect">
            <a:avLst/>
          </a:prstGeom>
          <a:noFill/>
        </p:spPr>
        <p:txBody>
          <a:bodyPr wrap="square" lIns="0" tIns="0" rIns="0" bIns="146263" rtlCol="0">
            <a:spAutoFit/>
          </a:bodyPr>
          <a:lstStyle/>
          <a:p>
            <a:pPr algn="ctr" defTabSz="914049">
              <a:lnSpc>
                <a:spcPct val="90000"/>
              </a:lnSpc>
              <a:spcAft>
                <a:spcPts val="600"/>
              </a:spcAft>
              <a:defRPr/>
            </a:pPr>
            <a:r>
              <a:rPr lang="en-US" b="1" kern="0" dirty="0"/>
              <a:t>Traditional virtual machines </a:t>
            </a:r>
            <a:r>
              <a:rPr lang="en-US" kern="0" dirty="0"/>
              <a:t>= hardware virtualization</a:t>
            </a:r>
          </a:p>
        </p:txBody>
      </p:sp>
      <p:sp>
        <p:nvSpPr>
          <p:cNvPr id="216" name="Rectangle 215"/>
          <p:cNvSpPr/>
          <p:nvPr/>
        </p:nvSpPr>
        <p:spPr bwMode="auto">
          <a:xfrm>
            <a:off x="830740" y="1890168"/>
            <a:ext cx="4864091" cy="1603185"/>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217" name="Rectangle 216"/>
          <p:cNvSpPr/>
          <p:nvPr/>
        </p:nvSpPr>
        <p:spPr bwMode="auto">
          <a:xfrm>
            <a:off x="830740" y="3533370"/>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218" name="Rectangle 217"/>
          <p:cNvSpPr/>
          <p:nvPr/>
        </p:nvSpPr>
        <p:spPr bwMode="auto">
          <a:xfrm>
            <a:off x="1878582" y="2386064"/>
            <a:ext cx="133005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568" dirty="0">
                <a:solidFill>
                  <a:schemeClr val="tx2"/>
                </a:solidFill>
              </a:rPr>
              <a:t>Applications</a:t>
            </a:r>
          </a:p>
        </p:txBody>
      </p:sp>
      <p:grpSp>
        <p:nvGrpSpPr>
          <p:cNvPr id="219" name="Group 218"/>
          <p:cNvGrpSpPr/>
          <p:nvPr/>
        </p:nvGrpSpPr>
        <p:grpSpPr>
          <a:xfrm>
            <a:off x="1393069" y="2386064"/>
            <a:ext cx="491767" cy="487863"/>
            <a:chOff x="4495435" y="2334205"/>
            <a:chExt cx="501628" cy="497646"/>
          </a:xfrm>
        </p:grpSpPr>
        <p:sp>
          <p:nvSpPr>
            <p:cNvPr id="220" name="Rectangle 219"/>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1" name="Group 220"/>
            <p:cNvGrpSpPr/>
            <p:nvPr/>
          </p:nvGrpSpPr>
          <p:grpSpPr>
            <a:xfrm>
              <a:off x="4588362" y="2455579"/>
              <a:ext cx="315775" cy="254898"/>
              <a:chOff x="4406091" y="6049087"/>
              <a:chExt cx="3960813" cy="3197225"/>
            </a:xfrm>
            <a:solidFill>
              <a:schemeClr val="tx1"/>
            </a:solidFill>
          </p:grpSpPr>
          <p:sp>
            <p:nvSpPr>
              <p:cNvPr id="222"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sp>
            <p:nvSpPr>
              <p:cNvPr id="223"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sp>
            <p:nvSpPr>
              <p:cNvPr id="22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grpSp>
      </p:grpSp>
      <p:sp>
        <p:nvSpPr>
          <p:cNvPr id="225" name="Rectangle 224"/>
          <p:cNvSpPr/>
          <p:nvPr/>
        </p:nvSpPr>
        <p:spPr bwMode="auto">
          <a:xfrm>
            <a:off x="1878582" y="2893937"/>
            <a:ext cx="3739958"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US" sz="1568" dirty="0">
                <a:solidFill>
                  <a:schemeClr val="tx2"/>
                </a:solidFill>
              </a:rPr>
              <a:t>Kernel</a:t>
            </a:r>
          </a:p>
        </p:txBody>
      </p:sp>
      <p:grpSp>
        <p:nvGrpSpPr>
          <p:cNvPr id="226" name="Group 225"/>
          <p:cNvGrpSpPr/>
          <p:nvPr/>
        </p:nvGrpSpPr>
        <p:grpSpPr>
          <a:xfrm>
            <a:off x="1393069" y="2893937"/>
            <a:ext cx="491767" cy="487863"/>
            <a:chOff x="4498836" y="2852262"/>
            <a:chExt cx="501628" cy="497646"/>
          </a:xfrm>
        </p:grpSpPr>
        <p:sp>
          <p:nvSpPr>
            <p:cNvPr id="227" name="Rectangle 226"/>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28"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29" name="Group 228"/>
          <p:cNvGrpSpPr/>
          <p:nvPr/>
        </p:nvGrpSpPr>
        <p:grpSpPr>
          <a:xfrm>
            <a:off x="3316449" y="2023777"/>
            <a:ext cx="690581" cy="835736"/>
            <a:chOff x="1156020" y="2248829"/>
            <a:chExt cx="704429" cy="852494"/>
          </a:xfrm>
        </p:grpSpPr>
        <p:sp>
          <p:nvSpPr>
            <p:cNvPr id="230" name="TextBox 229"/>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231" name="Rectangle 230"/>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232" name="Group 231"/>
            <p:cNvGrpSpPr/>
            <p:nvPr/>
          </p:nvGrpSpPr>
          <p:grpSpPr>
            <a:xfrm>
              <a:off x="1282952" y="2590867"/>
              <a:ext cx="471171" cy="380335"/>
              <a:chOff x="4406091" y="6049087"/>
              <a:chExt cx="3960813" cy="3197225"/>
            </a:xfrm>
            <a:solidFill>
              <a:schemeClr val="tx2"/>
            </a:solidFill>
          </p:grpSpPr>
          <p:sp>
            <p:nvSpPr>
              <p:cNvPr id="23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23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23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grpSp>
        <p:nvGrpSpPr>
          <p:cNvPr id="236" name="Group 235"/>
          <p:cNvGrpSpPr/>
          <p:nvPr/>
        </p:nvGrpSpPr>
        <p:grpSpPr>
          <a:xfrm>
            <a:off x="4117530" y="2023777"/>
            <a:ext cx="690581" cy="835736"/>
            <a:chOff x="1156020" y="2248829"/>
            <a:chExt cx="704429" cy="852494"/>
          </a:xfrm>
        </p:grpSpPr>
        <p:sp>
          <p:nvSpPr>
            <p:cNvPr id="237" name="TextBox 23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238" name="Rectangle 23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239" name="Group 238"/>
            <p:cNvGrpSpPr/>
            <p:nvPr/>
          </p:nvGrpSpPr>
          <p:grpSpPr>
            <a:xfrm>
              <a:off x="1282952" y="2590867"/>
              <a:ext cx="471171" cy="380335"/>
              <a:chOff x="4406091" y="6049087"/>
              <a:chExt cx="3960813" cy="3197225"/>
            </a:xfrm>
            <a:solidFill>
              <a:schemeClr val="tx2"/>
            </a:solidFill>
          </p:grpSpPr>
          <p:sp>
            <p:nvSpPr>
              <p:cNvPr id="24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24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24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grpSp>
        <p:nvGrpSpPr>
          <p:cNvPr id="243" name="Group 242"/>
          <p:cNvGrpSpPr/>
          <p:nvPr/>
        </p:nvGrpSpPr>
        <p:grpSpPr>
          <a:xfrm>
            <a:off x="4918610" y="2023777"/>
            <a:ext cx="690581" cy="835736"/>
            <a:chOff x="1156020" y="2248829"/>
            <a:chExt cx="704429" cy="852494"/>
          </a:xfrm>
        </p:grpSpPr>
        <p:sp>
          <p:nvSpPr>
            <p:cNvPr id="244" name="TextBox 243"/>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245" name="Rectangle 244"/>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246" name="Group 245"/>
            <p:cNvGrpSpPr/>
            <p:nvPr/>
          </p:nvGrpSpPr>
          <p:grpSpPr>
            <a:xfrm>
              <a:off x="1282952" y="2590867"/>
              <a:ext cx="471171" cy="380335"/>
              <a:chOff x="4406091" y="6049087"/>
              <a:chExt cx="3960813" cy="3197225"/>
            </a:xfrm>
            <a:solidFill>
              <a:schemeClr val="tx2"/>
            </a:solidFill>
          </p:grpSpPr>
          <p:sp>
            <p:nvSpPr>
              <p:cNvPr id="247"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248"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249"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sp>
        <p:nvSpPr>
          <p:cNvPr id="250" name="Rectangle 249"/>
          <p:cNvSpPr/>
          <p:nvPr/>
        </p:nvSpPr>
        <p:spPr bwMode="auto">
          <a:xfrm>
            <a:off x="345227" y="1890168"/>
            <a:ext cx="491767" cy="16031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51" name="Group 250"/>
          <p:cNvGrpSpPr/>
          <p:nvPr/>
        </p:nvGrpSpPr>
        <p:grpSpPr>
          <a:xfrm>
            <a:off x="447433" y="2586575"/>
            <a:ext cx="272570" cy="214763"/>
            <a:chOff x="4962525" y="2536825"/>
            <a:chExt cx="2260600" cy="1781175"/>
          </a:xfrm>
          <a:solidFill>
            <a:schemeClr val="tx2"/>
          </a:solidFill>
        </p:grpSpPr>
        <p:sp>
          <p:nvSpPr>
            <p:cNvPr id="252"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253"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sp>
        <p:nvSpPr>
          <p:cNvPr id="254" name="Rectangle 253"/>
          <p:cNvSpPr/>
          <p:nvPr/>
        </p:nvSpPr>
        <p:spPr bwMode="auto">
          <a:xfrm>
            <a:off x="345227" y="3533370"/>
            <a:ext cx="49176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55" name="Group 254"/>
          <p:cNvGrpSpPr/>
          <p:nvPr/>
        </p:nvGrpSpPr>
        <p:grpSpPr>
          <a:xfrm>
            <a:off x="491810" y="3661166"/>
            <a:ext cx="179250" cy="232272"/>
            <a:chOff x="5260975" y="2352675"/>
            <a:chExt cx="1663700" cy="2155825"/>
          </a:xfrm>
          <a:solidFill>
            <a:schemeClr val="tx2"/>
          </a:solidFill>
        </p:grpSpPr>
        <p:sp>
          <p:nvSpPr>
            <p:cNvPr id="256"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257"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258"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259"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260"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cxnSp>
        <p:nvCxnSpPr>
          <p:cNvPr id="309" name="Straight Connector 308"/>
          <p:cNvCxnSpPr>
            <a:cxnSpLocks/>
          </p:cNvCxnSpPr>
          <p:nvPr/>
        </p:nvCxnSpPr>
        <p:spPr>
          <a:xfrm flipH="1">
            <a:off x="7059190" y="1239053"/>
            <a:ext cx="4227" cy="5437900"/>
          </a:xfrm>
          <a:prstGeom prst="line">
            <a:avLst/>
          </a:prstGeom>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bwMode="auto">
          <a:xfrm>
            <a:off x="836994" y="5131828"/>
            <a:ext cx="1710307"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02" name="Rectangle 101"/>
          <p:cNvSpPr/>
          <p:nvPr/>
        </p:nvSpPr>
        <p:spPr bwMode="auto">
          <a:xfrm>
            <a:off x="836993" y="5659712"/>
            <a:ext cx="1710308"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03" name="Rectangle 102"/>
          <p:cNvSpPr/>
          <p:nvPr/>
        </p:nvSpPr>
        <p:spPr bwMode="auto">
          <a:xfrm>
            <a:off x="836993" y="6187594"/>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104" name="Group 103"/>
          <p:cNvGrpSpPr/>
          <p:nvPr/>
        </p:nvGrpSpPr>
        <p:grpSpPr>
          <a:xfrm>
            <a:off x="345224" y="5131828"/>
            <a:ext cx="491767" cy="487863"/>
            <a:chOff x="5303837" y="3192462"/>
            <a:chExt cx="501628" cy="497646"/>
          </a:xfrm>
        </p:grpSpPr>
        <p:sp>
          <p:nvSpPr>
            <p:cNvPr id="105" name="Rectangle 104"/>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6" name="Group 105"/>
            <p:cNvGrpSpPr/>
            <p:nvPr/>
          </p:nvGrpSpPr>
          <p:grpSpPr>
            <a:xfrm>
              <a:off x="5434446" y="3309789"/>
              <a:ext cx="236804" cy="262982"/>
              <a:chOff x="7434263" y="-2105025"/>
              <a:chExt cx="947737" cy="1052512"/>
            </a:xfrm>
            <a:solidFill>
              <a:schemeClr val="tx2"/>
            </a:solidFill>
          </p:grpSpPr>
          <p:sp>
            <p:nvSpPr>
              <p:cNvPr id="107"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08"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09"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10" name="Group 109"/>
          <p:cNvGrpSpPr/>
          <p:nvPr/>
        </p:nvGrpSpPr>
        <p:grpSpPr>
          <a:xfrm>
            <a:off x="345223" y="5659712"/>
            <a:ext cx="491767" cy="487863"/>
            <a:chOff x="5303836" y="3730931"/>
            <a:chExt cx="501628" cy="497646"/>
          </a:xfrm>
        </p:grpSpPr>
        <p:sp>
          <p:nvSpPr>
            <p:cNvPr id="111" name="Rectangle 110"/>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2" name="Group 111"/>
            <p:cNvGrpSpPr/>
            <p:nvPr/>
          </p:nvGrpSpPr>
          <p:grpSpPr>
            <a:xfrm>
              <a:off x="5414027" y="3888749"/>
              <a:ext cx="278036" cy="219069"/>
              <a:chOff x="4962525" y="2536825"/>
              <a:chExt cx="2260600" cy="1781175"/>
            </a:xfrm>
            <a:solidFill>
              <a:schemeClr val="tx2"/>
            </a:solidFill>
          </p:grpSpPr>
          <p:sp>
            <p:nvSpPr>
              <p:cNvPr id="113"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14"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15" name="Group 114"/>
          <p:cNvGrpSpPr/>
          <p:nvPr/>
        </p:nvGrpSpPr>
        <p:grpSpPr>
          <a:xfrm>
            <a:off x="345224" y="6187594"/>
            <a:ext cx="491767" cy="487863"/>
            <a:chOff x="5303837" y="4269398"/>
            <a:chExt cx="501628" cy="497646"/>
          </a:xfrm>
        </p:grpSpPr>
        <p:sp>
          <p:nvSpPr>
            <p:cNvPr id="116" name="Rectangle 115"/>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7" name="Group 116"/>
            <p:cNvGrpSpPr/>
            <p:nvPr/>
          </p:nvGrpSpPr>
          <p:grpSpPr>
            <a:xfrm>
              <a:off x="5453359" y="4399756"/>
              <a:ext cx="182844" cy="236930"/>
              <a:chOff x="5260945" y="2352669"/>
              <a:chExt cx="1663693" cy="2155821"/>
            </a:xfrm>
            <a:solidFill>
              <a:schemeClr val="tx2"/>
            </a:solidFill>
          </p:grpSpPr>
          <p:sp>
            <p:nvSpPr>
              <p:cNvPr id="118"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19"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20"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21"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22"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23" name="Group 122"/>
          <p:cNvGrpSpPr/>
          <p:nvPr/>
        </p:nvGrpSpPr>
        <p:grpSpPr>
          <a:xfrm>
            <a:off x="2658581" y="5126445"/>
            <a:ext cx="3042503" cy="996758"/>
            <a:chOff x="5857925" y="3188946"/>
            <a:chExt cx="3103512" cy="1016745"/>
          </a:xfrm>
        </p:grpSpPr>
        <p:sp>
          <p:nvSpPr>
            <p:cNvPr id="125" name="Rectangle 124"/>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27" name="Rectangle 126"/>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28" name="Rectangle 127"/>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29" name="Rectangle 128"/>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30" name="Rectangle 129"/>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31" name="Rectangle 130"/>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132" name="Group 131"/>
            <p:cNvGrpSpPr/>
            <p:nvPr/>
          </p:nvGrpSpPr>
          <p:grpSpPr>
            <a:xfrm>
              <a:off x="6198500" y="3595918"/>
              <a:ext cx="197996" cy="219885"/>
              <a:chOff x="7434267" y="-1318825"/>
              <a:chExt cx="947742" cy="1052511"/>
            </a:xfrm>
            <a:solidFill>
              <a:schemeClr val="accent1"/>
            </a:solidFill>
          </p:grpSpPr>
          <p:sp>
            <p:nvSpPr>
              <p:cNvPr id="153"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54"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55"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33" name="Group 132"/>
            <p:cNvGrpSpPr/>
            <p:nvPr/>
          </p:nvGrpSpPr>
          <p:grpSpPr>
            <a:xfrm>
              <a:off x="6169600" y="3943800"/>
              <a:ext cx="255791" cy="201540"/>
              <a:chOff x="4962525" y="3988427"/>
              <a:chExt cx="2260600" cy="1781175"/>
            </a:xfrm>
            <a:solidFill>
              <a:schemeClr val="accent1"/>
            </a:solidFill>
          </p:grpSpPr>
          <p:sp>
            <p:nvSpPr>
              <p:cNvPr id="151"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52"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34" name="TextBox 133"/>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135" name="Group 134"/>
            <p:cNvGrpSpPr/>
            <p:nvPr/>
          </p:nvGrpSpPr>
          <p:grpSpPr>
            <a:xfrm>
              <a:off x="7310684" y="3592441"/>
              <a:ext cx="197995" cy="219886"/>
              <a:chOff x="7434263" y="-1335463"/>
              <a:chExt cx="947737" cy="1052514"/>
            </a:xfrm>
            <a:solidFill>
              <a:schemeClr val="accent1"/>
            </a:solidFill>
          </p:grpSpPr>
          <p:sp>
            <p:nvSpPr>
              <p:cNvPr id="14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4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5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36" name="Group 135"/>
            <p:cNvGrpSpPr/>
            <p:nvPr/>
          </p:nvGrpSpPr>
          <p:grpSpPr>
            <a:xfrm>
              <a:off x="7281786" y="3940325"/>
              <a:ext cx="255791" cy="201540"/>
              <a:chOff x="4962525" y="3957709"/>
              <a:chExt cx="2260600" cy="1781175"/>
            </a:xfrm>
            <a:solidFill>
              <a:schemeClr val="accent1"/>
            </a:solidFill>
          </p:grpSpPr>
          <p:sp>
            <p:nvSpPr>
              <p:cNvPr id="14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4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37" name="TextBox 136"/>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138" name="Group 137"/>
            <p:cNvGrpSpPr/>
            <p:nvPr/>
          </p:nvGrpSpPr>
          <p:grpSpPr>
            <a:xfrm>
              <a:off x="8422868" y="3592442"/>
              <a:ext cx="197995" cy="219885"/>
              <a:chOff x="7434263" y="-1335457"/>
              <a:chExt cx="947737" cy="1052513"/>
            </a:xfrm>
            <a:solidFill>
              <a:schemeClr val="accent1"/>
            </a:solidFill>
          </p:grpSpPr>
          <p:sp>
            <p:nvSpPr>
              <p:cNvPr id="143"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44"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45"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39" name="Group 138"/>
            <p:cNvGrpSpPr/>
            <p:nvPr/>
          </p:nvGrpSpPr>
          <p:grpSpPr>
            <a:xfrm>
              <a:off x="8393970" y="3940325"/>
              <a:ext cx="255791" cy="201540"/>
              <a:chOff x="4962525" y="3957717"/>
              <a:chExt cx="2260600" cy="1781175"/>
            </a:xfrm>
            <a:solidFill>
              <a:schemeClr val="accent1"/>
            </a:solidFill>
          </p:grpSpPr>
          <p:sp>
            <p:nvSpPr>
              <p:cNvPr id="141"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42"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40" name="TextBox 139"/>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spTree>
    <p:extLst>
      <p:ext uri="{BB962C8B-B14F-4D97-AF65-F5344CB8AC3E}">
        <p14:creationId xmlns:p14="http://schemas.microsoft.com/office/powerpoint/2010/main" val="228682957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Windows container?</a:t>
            </a:r>
          </a:p>
        </p:txBody>
      </p:sp>
      <p:sp>
        <p:nvSpPr>
          <p:cNvPr id="306" name="TextBox 305"/>
          <p:cNvSpPr txBox="1"/>
          <p:nvPr/>
        </p:nvSpPr>
        <p:spPr>
          <a:xfrm>
            <a:off x="119835" y="1486746"/>
            <a:ext cx="5826761" cy="396931"/>
          </a:xfrm>
          <a:prstGeom prst="rect">
            <a:avLst/>
          </a:prstGeom>
          <a:noFill/>
        </p:spPr>
        <p:txBody>
          <a:bodyPr wrap="square" lIns="182828" tIns="0" rIns="182828" bIns="146263" rtlCol="0">
            <a:spAutoFit/>
          </a:bodyPr>
          <a:lstStyle/>
          <a:p>
            <a:pPr algn="ctr" defTabSz="914049">
              <a:lnSpc>
                <a:spcPct val="90000"/>
              </a:lnSpc>
              <a:spcAft>
                <a:spcPts val="600"/>
              </a:spcAft>
              <a:defRPr/>
            </a:pPr>
            <a:r>
              <a:rPr lang="en-US" b="1" kern="0" dirty="0"/>
              <a:t>Containers </a:t>
            </a:r>
            <a:r>
              <a:rPr lang="en-US" kern="0" dirty="0"/>
              <a:t>= Operating system virtualization</a:t>
            </a:r>
          </a:p>
        </p:txBody>
      </p:sp>
      <p:sp>
        <p:nvSpPr>
          <p:cNvPr id="126" name="TextBox 125"/>
          <p:cNvSpPr txBox="1"/>
          <p:nvPr/>
        </p:nvSpPr>
        <p:spPr>
          <a:xfrm>
            <a:off x="119835" y="4734897"/>
            <a:ext cx="5826760" cy="396931"/>
          </a:xfrm>
          <a:prstGeom prst="rect">
            <a:avLst/>
          </a:prstGeom>
          <a:noFill/>
        </p:spPr>
        <p:txBody>
          <a:bodyPr wrap="square" lIns="0" tIns="0" rIns="0" bIns="146263" rtlCol="0">
            <a:spAutoFit/>
          </a:bodyPr>
          <a:lstStyle/>
          <a:p>
            <a:pPr algn="ctr" defTabSz="914049">
              <a:lnSpc>
                <a:spcPct val="90000"/>
              </a:lnSpc>
              <a:spcAft>
                <a:spcPts val="600"/>
              </a:spcAft>
              <a:defRPr/>
            </a:pPr>
            <a:r>
              <a:rPr lang="en-US" b="1" kern="0" dirty="0"/>
              <a:t>Traditional virtual machines </a:t>
            </a:r>
            <a:r>
              <a:rPr lang="en-US" kern="0" dirty="0"/>
              <a:t>= hardware virtualization</a:t>
            </a:r>
          </a:p>
        </p:txBody>
      </p:sp>
      <p:sp>
        <p:nvSpPr>
          <p:cNvPr id="301" name="Rectangle 300"/>
          <p:cNvSpPr/>
          <p:nvPr/>
        </p:nvSpPr>
        <p:spPr bwMode="auto">
          <a:xfrm>
            <a:off x="830740" y="1890168"/>
            <a:ext cx="4864091" cy="1603185"/>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302" name="Rectangle 301"/>
          <p:cNvSpPr/>
          <p:nvPr/>
        </p:nvSpPr>
        <p:spPr bwMode="auto">
          <a:xfrm>
            <a:off x="830740" y="3533370"/>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303" name="Rectangle 302"/>
          <p:cNvSpPr/>
          <p:nvPr/>
        </p:nvSpPr>
        <p:spPr bwMode="auto">
          <a:xfrm>
            <a:off x="1878582" y="2386064"/>
            <a:ext cx="133005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568" dirty="0">
                <a:solidFill>
                  <a:schemeClr val="tx2"/>
                </a:solidFill>
              </a:rPr>
              <a:t>Applications</a:t>
            </a:r>
          </a:p>
        </p:txBody>
      </p:sp>
      <p:grpSp>
        <p:nvGrpSpPr>
          <p:cNvPr id="304" name="Group 303"/>
          <p:cNvGrpSpPr/>
          <p:nvPr/>
        </p:nvGrpSpPr>
        <p:grpSpPr>
          <a:xfrm>
            <a:off x="1393069" y="2386064"/>
            <a:ext cx="491767" cy="487863"/>
            <a:chOff x="4495435" y="2334205"/>
            <a:chExt cx="501628" cy="497646"/>
          </a:xfrm>
        </p:grpSpPr>
        <p:sp>
          <p:nvSpPr>
            <p:cNvPr id="305" name="Rectangle 304"/>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07" name="Group 306"/>
            <p:cNvGrpSpPr/>
            <p:nvPr/>
          </p:nvGrpSpPr>
          <p:grpSpPr>
            <a:xfrm>
              <a:off x="4588362" y="2455579"/>
              <a:ext cx="315775" cy="254898"/>
              <a:chOff x="4406091" y="6049087"/>
              <a:chExt cx="3960813" cy="3197225"/>
            </a:xfrm>
            <a:solidFill>
              <a:schemeClr val="tx1"/>
            </a:solidFill>
          </p:grpSpPr>
          <p:sp>
            <p:nvSpPr>
              <p:cNvPr id="30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sp>
            <p:nvSpPr>
              <p:cNvPr id="309"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sp>
            <p:nvSpPr>
              <p:cNvPr id="310"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grpSp>
      </p:grpSp>
      <p:sp>
        <p:nvSpPr>
          <p:cNvPr id="311" name="Rectangle 310"/>
          <p:cNvSpPr/>
          <p:nvPr/>
        </p:nvSpPr>
        <p:spPr bwMode="auto">
          <a:xfrm>
            <a:off x="1878582" y="2893937"/>
            <a:ext cx="3739958"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US" sz="1568" dirty="0">
                <a:solidFill>
                  <a:schemeClr val="tx2"/>
                </a:solidFill>
              </a:rPr>
              <a:t>Kernel</a:t>
            </a:r>
          </a:p>
        </p:txBody>
      </p:sp>
      <p:grpSp>
        <p:nvGrpSpPr>
          <p:cNvPr id="312" name="Group 311"/>
          <p:cNvGrpSpPr/>
          <p:nvPr/>
        </p:nvGrpSpPr>
        <p:grpSpPr>
          <a:xfrm>
            <a:off x="1393069" y="2893937"/>
            <a:ext cx="491767" cy="487863"/>
            <a:chOff x="4498836" y="2852262"/>
            <a:chExt cx="501628" cy="497646"/>
          </a:xfrm>
        </p:grpSpPr>
        <p:sp>
          <p:nvSpPr>
            <p:cNvPr id="313" name="Rectangle 312"/>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14"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5" name="Group 314"/>
          <p:cNvGrpSpPr/>
          <p:nvPr/>
        </p:nvGrpSpPr>
        <p:grpSpPr>
          <a:xfrm>
            <a:off x="3316449" y="2023777"/>
            <a:ext cx="690581" cy="835736"/>
            <a:chOff x="1156020" y="2248829"/>
            <a:chExt cx="704429" cy="852494"/>
          </a:xfrm>
        </p:grpSpPr>
        <p:sp>
          <p:nvSpPr>
            <p:cNvPr id="316" name="TextBox 31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317" name="Rectangle 31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318" name="Group 317"/>
            <p:cNvGrpSpPr/>
            <p:nvPr/>
          </p:nvGrpSpPr>
          <p:grpSpPr>
            <a:xfrm>
              <a:off x="1282952" y="2590867"/>
              <a:ext cx="471171" cy="380335"/>
              <a:chOff x="4406091" y="6049087"/>
              <a:chExt cx="3960813" cy="3197225"/>
            </a:xfrm>
            <a:solidFill>
              <a:schemeClr val="tx2"/>
            </a:solidFill>
          </p:grpSpPr>
          <p:sp>
            <p:nvSpPr>
              <p:cNvPr id="319"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320"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321"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grpSp>
        <p:nvGrpSpPr>
          <p:cNvPr id="322" name="Group 321"/>
          <p:cNvGrpSpPr/>
          <p:nvPr/>
        </p:nvGrpSpPr>
        <p:grpSpPr>
          <a:xfrm>
            <a:off x="4117530" y="2023777"/>
            <a:ext cx="690581" cy="835736"/>
            <a:chOff x="1156020" y="2248829"/>
            <a:chExt cx="704429" cy="852494"/>
          </a:xfrm>
        </p:grpSpPr>
        <p:sp>
          <p:nvSpPr>
            <p:cNvPr id="323" name="TextBox 32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324" name="Rectangle 32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325" name="Group 324"/>
            <p:cNvGrpSpPr/>
            <p:nvPr/>
          </p:nvGrpSpPr>
          <p:grpSpPr>
            <a:xfrm>
              <a:off x="1282952" y="2590867"/>
              <a:ext cx="471171" cy="380335"/>
              <a:chOff x="4406091" y="6049087"/>
              <a:chExt cx="3960813" cy="3197225"/>
            </a:xfrm>
            <a:solidFill>
              <a:schemeClr val="tx2"/>
            </a:solidFill>
          </p:grpSpPr>
          <p:sp>
            <p:nvSpPr>
              <p:cNvPr id="32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32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32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grpSp>
        <p:nvGrpSpPr>
          <p:cNvPr id="329" name="Group 328"/>
          <p:cNvGrpSpPr/>
          <p:nvPr/>
        </p:nvGrpSpPr>
        <p:grpSpPr>
          <a:xfrm>
            <a:off x="4918610" y="2023777"/>
            <a:ext cx="690581" cy="835736"/>
            <a:chOff x="1156020" y="2248829"/>
            <a:chExt cx="704429" cy="852494"/>
          </a:xfrm>
        </p:grpSpPr>
        <p:sp>
          <p:nvSpPr>
            <p:cNvPr id="330" name="TextBox 329"/>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331" name="Rectangle 330"/>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332" name="Group 331"/>
            <p:cNvGrpSpPr/>
            <p:nvPr/>
          </p:nvGrpSpPr>
          <p:grpSpPr>
            <a:xfrm>
              <a:off x="1282952" y="2590867"/>
              <a:ext cx="471171" cy="380335"/>
              <a:chOff x="4406091" y="6049087"/>
              <a:chExt cx="3960813" cy="3197225"/>
            </a:xfrm>
            <a:solidFill>
              <a:schemeClr val="tx2"/>
            </a:solidFill>
          </p:grpSpPr>
          <p:sp>
            <p:nvSpPr>
              <p:cNvPr id="33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33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33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sp>
        <p:nvSpPr>
          <p:cNvPr id="336" name="Rectangle 335"/>
          <p:cNvSpPr/>
          <p:nvPr/>
        </p:nvSpPr>
        <p:spPr bwMode="auto">
          <a:xfrm>
            <a:off x="345227" y="1890168"/>
            <a:ext cx="491767" cy="16031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7" name="Group 336"/>
          <p:cNvGrpSpPr/>
          <p:nvPr/>
        </p:nvGrpSpPr>
        <p:grpSpPr>
          <a:xfrm>
            <a:off x="447433" y="2586575"/>
            <a:ext cx="272570" cy="214763"/>
            <a:chOff x="4962525" y="2536825"/>
            <a:chExt cx="2260600" cy="1781175"/>
          </a:xfrm>
          <a:solidFill>
            <a:schemeClr val="tx2"/>
          </a:solidFill>
        </p:grpSpPr>
        <p:sp>
          <p:nvSpPr>
            <p:cNvPr id="338"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339"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sp>
        <p:nvSpPr>
          <p:cNvPr id="340" name="Rectangle 339"/>
          <p:cNvSpPr/>
          <p:nvPr/>
        </p:nvSpPr>
        <p:spPr bwMode="auto">
          <a:xfrm>
            <a:off x="345227" y="3533370"/>
            <a:ext cx="49176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41" name="Group 340"/>
          <p:cNvGrpSpPr/>
          <p:nvPr/>
        </p:nvGrpSpPr>
        <p:grpSpPr>
          <a:xfrm>
            <a:off x="491810" y="3661166"/>
            <a:ext cx="179250" cy="232272"/>
            <a:chOff x="5260975" y="2352675"/>
            <a:chExt cx="1663700" cy="2155825"/>
          </a:xfrm>
          <a:solidFill>
            <a:schemeClr val="tx2"/>
          </a:solidFill>
        </p:grpSpPr>
        <p:sp>
          <p:nvSpPr>
            <p:cNvPr id="342"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343"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344"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345"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346"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cxnSp>
        <p:nvCxnSpPr>
          <p:cNvPr id="427" name="Straight Connector 426"/>
          <p:cNvCxnSpPr>
            <a:cxnSpLocks/>
          </p:cNvCxnSpPr>
          <p:nvPr/>
        </p:nvCxnSpPr>
        <p:spPr>
          <a:xfrm flipH="1">
            <a:off x="7059190" y="1239053"/>
            <a:ext cx="4227" cy="5437900"/>
          </a:xfrm>
          <a:prstGeom prst="line">
            <a:avLst/>
          </a:prstGeom>
        </p:spPr>
        <p:style>
          <a:lnRef idx="1">
            <a:schemeClr val="accent1"/>
          </a:lnRef>
          <a:fillRef idx="0">
            <a:schemeClr val="accent1"/>
          </a:fillRef>
          <a:effectRef idx="0">
            <a:schemeClr val="accent1"/>
          </a:effectRef>
          <a:fontRef idx="minor">
            <a:schemeClr val="tx1"/>
          </a:fontRef>
        </p:style>
      </p:cxnSp>
      <p:grpSp>
        <p:nvGrpSpPr>
          <p:cNvPr id="428" name="Group 427"/>
          <p:cNvGrpSpPr/>
          <p:nvPr/>
        </p:nvGrpSpPr>
        <p:grpSpPr>
          <a:xfrm>
            <a:off x="8396514" y="2181084"/>
            <a:ext cx="2428026" cy="1271822"/>
            <a:chOff x="8624153" y="2019905"/>
            <a:chExt cx="2476713" cy="1297325"/>
          </a:xfrm>
        </p:grpSpPr>
        <p:grpSp>
          <p:nvGrpSpPr>
            <p:cNvPr id="429" name="Group 428"/>
            <p:cNvGrpSpPr/>
            <p:nvPr/>
          </p:nvGrpSpPr>
          <p:grpSpPr>
            <a:xfrm>
              <a:off x="8628838" y="2951470"/>
              <a:ext cx="2472028" cy="365760"/>
              <a:chOff x="8658780" y="2951470"/>
              <a:chExt cx="2472028" cy="365760"/>
            </a:xfrm>
          </p:grpSpPr>
          <p:sp>
            <p:nvSpPr>
              <p:cNvPr id="451" name="Rectangle 450"/>
              <p:cNvSpPr/>
              <p:nvPr/>
            </p:nvSpPr>
            <p:spPr bwMode="auto">
              <a:xfrm>
                <a:off x="9027688" y="2951470"/>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US" sz="1176" kern="0" dirty="0">
                    <a:gradFill>
                      <a:gsLst>
                        <a:gs pos="0">
                          <a:srgbClr val="FFFFFF"/>
                        </a:gs>
                        <a:gs pos="100000">
                          <a:srgbClr val="FFFFFF"/>
                        </a:gs>
                      </a:gsLst>
                      <a:lin ang="5400000" scaled="0"/>
                    </a:gradFill>
                    <a:cs typeface="Segoe UI" pitchFamily="34" charset="0"/>
                  </a:rPr>
                  <a:t>Kernel</a:t>
                </a:r>
              </a:p>
            </p:txBody>
          </p:sp>
          <p:grpSp>
            <p:nvGrpSpPr>
              <p:cNvPr id="452" name="Group 451"/>
              <p:cNvGrpSpPr/>
              <p:nvPr/>
            </p:nvGrpSpPr>
            <p:grpSpPr>
              <a:xfrm>
                <a:off x="8658780" y="2951470"/>
                <a:ext cx="365760" cy="365760"/>
                <a:chOff x="4498836" y="2852262"/>
                <a:chExt cx="501628" cy="497646"/>
              </a:xfrm>
            </p:grpSpPr>
            <p:sp>
              <p:nvSpPr>
                <p:cNvPr id="453" name="Rectangle 452"/>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454"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0" name="Group 429"/>
            <p:cNvGrpSpPr/>
            <p:nvPr/>
          </p:nvGrpSpPr>
          <p:grpSpPr>
            <a:xfrm>
              <a:off x="8624153" y="2019905"/>
              <a:ext cx="704429" cy="852494"/>
              <a:chOff x="1156020" y="2248829"/>
              <a:chExt cx="704429" cy="852494"/>
            </a:xfrm>
          </p:grpSpPr>
          <p:sp>
            <p:nvSpPr>
              <p:cNvPr id="445" name="TextBox 444"/>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446" name="Rectangle 445"/>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447" name="Group 446"/>
              <p:cNvGrpSpPr/>
              <p:nvPr/>
            </p:nvGrpSpPr>
            <p:grpSpPr>
              <a:xfrm>
                <a:off x="1282952" y="2590867"/>
                <a:ext cx="471171" cy="380335"/>
                <a:chOff x="4406091" y="6049087"/>
                <a:chExt cx="3960813" cy="3197225"/>
              </a:xfrm>
              <a:solidFill>
                <a:schemeClr val="tx2"/>
              </a:solidFill>
            </p:grpSpPr>
            <p:sp>
              <p:nvSpPr>
                <p:cNvPr id="44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449"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450"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grpSp>
          <p:nvGrpSpPr>
            <p:cNvPr id="431" name="Group 430"/>
            <p:cNvGrpSpPr/>
            <p:nvPr/>
          </p:nvGrpSpPr>
          <p:grpSpPr>
            <a:xfrm>
              <a:off x="9509508" y="2019905"/>
              <a:ext cx="704429" cy="852494"/>
              <a:chOff x="1156020" y="2248829"/>
              <a:chExt cx="704429" cy="852494"/>
            </a:xfrm>
          </p:grpSpPr>
          <p:sp>
            <p:nvSpPr>
              <p:cNvPr id="439" name="TextBox 438"/>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440" name="Rectangle 439"/>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441" name="Group 440"/>
              <p:cNvGrpSpPr/>
              <p:nvPr/>
            </p:nvGrpSpPr>
            <p:grpSpPr>
              <a:xfrm>
                <a:off x="1282952" y="2590867"/>
                <a:ext cx="471171" cy="380335"/>
                <a:chOff x="4406091" y="6049087"/>
                <a:chExt cx="3960813" cy="3197225"/>
              </a:xfrm>
              <a:solidFill>
                <a:schemeClr val="tx2"/>
              </a:solidFill>
            </p:grpSpPr>
            <p:sp>
              <p:nvSpPr>
                <p:cNvPr id="442"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443"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44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grpSp>
          <p:nvGrpSpPr>
            <p:cNvPr id="432" name="Group 431"/>
            <p:cNvGrpSpPr/>
            <p:nvPr/>
          </p:nvGrpSpPr>
          <p:grpSpPr>
            <a:xfrm>
              <a:off x="10394862" y="2019905"/>
              <a:ext cx="704429" cy="852494"/>
              <a:chOff x="1156020" y="2248829"/>
              <a:chExt cx="704429" cy="852494"/>
            </a:xfrm>
          </p:grpSpPr>
          <p:sp>
            <p:nvSpPr>
              <p:cNvPr id="433" name="TextBox 43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434" name="Rectangle 43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435" name="Group 434"/>
              <p:cNvGrpSpPr/>
              <p:nvPr/>
            </p:nvGrpSpPr>
            <p:grpSpPr>
              <a:xfrm>
                <a:off x="1282952" y="2590867"/>
                <a:ext cx="471171" cy="380335"/>
                <a:chOff x="4406091" y="6049087"/>
                <a:chExt cx="3960813" cy="3197225"/>
              </a:xfrm>
              <a:solidFill>
                <a:schemeClr val="tx2"/>
              </a:solidFill>
            </p:grpSpPr>
            <p:sp>
              <p:nvSpPr>
                <p:cNvPr id="43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43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43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grpSp>
      <p:sp>
        <p:nvSpPr>
          <p:cNvPr id="455" name="TextBox 454"/>
          <p:cNvSpPr txBox="1"/>
          <p:nvPr/>
        </p:nvSpPr>
        <p:spPr>
          <a:xfrm>
            <a:off x="7122044" y="1412045"/>
            <a:ext cx="4930336" cy="573909"/>
          </a:xfrm>
          <a:prstGeom prst="rect">
            <a:avLst/>
          </a:prstGeom>
          <a:noFill/>
        </p:spPr>
        <p:txBody>
          <a:bodyPr wrap="square" lIns="0" tIns="0" rIns="0" bIns="0" rtlCol="0">
            <a:spAutoFit/>
          </a:bodyPr>
          <a:lstStyle/>
          <a:p>
            <a:pPr algn="ctr" defTabSz="914049">
              <a:lnSpc>
                <a:spcPct val="90000"/>
              </a:lnSpc>
              <a:spcAft>
                <a:spcPts val="600"/>
              </a:spcAft>
              <a:defRPr/>
            </a:pPr>
            <a:r>
              <a:rPr lang="en-US" b="1" kern="0" dirty="0"/>
              <a:t>Windows Server Containers</a:t>
            </a:r>
          </a:p>
          <a:p>
            <a:pPr algn="ctr" defTabSz="914049">
              <a:lnSpc>
                <a:spcPct val="90000"/>
              </a:lnSpc>
              <a:spcAft>
                <a:spcPts val="600"/>
              </a:spcAft>
              <a:defRPr/>
            </a:pPr>
            <a:r>
              <a:rPr lang="en-US" kern="0" dirty="0"/>
              <a:t>Maximum speed and density</a:t>
            </a:r>
          </a:p>
        </p:txBody>
      </p:sp>
      <p:sp>
        <p:nvSpPr>
          <p:cNvPr id="129" name="Rectangle 128"/>
          <p:cNvSpPr/>
          <p:nvPr/>
        </p:nvSpPr>
        <p:spPr bwMode="auto">
          <a:xfrm>
            <a:off x="836994" y="5131828"/>
            <a:ext cx="1710307"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30" name="Rectangle 129"/>
          <p:cNvSpPr/>
          <p:nvPr/>
        </p:nvSpPr>
        <p:spPr bwMode="auto">
          <a:xfrm>
            <a:off x="836993" y="5659712"/>
            <a:ext cx="1710308"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31" name="Rectangle 130"/>
          <p:cNvSpPr/>
          <p:nvPr/>
        </p:nvSpPr>
        <p:spPr bwMode="auto">
          <a:xfrm>
            <a:off x="836993" y="6187594"/>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132" name="Group 131"/>
          <p:cNvGrpSpPr/>
          <p:nvPr/>
        </p:nvGrpSpPr>
        <p:grpSpPr>
          <a:xfrm>
            <a:off x="345224" y="5131828"/>
            <a:ext cx="491767" cy="487863"/>
            <a:chOff x="5303837" y="3192462"/>
            <a:chExt cx="501628" cy="497646"/>
          </a:xfrm>
        </p:grpSpPr>
        <p:sp>
          <p:nvSpPr>
            <p:cNvPr id="133" name="Rectangle 132"/>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4" name="Group 133"/>
            <p:cNvGrpSpPr/>
            <p:nvPr/>
          </p:nvGrpSpPr>
          <p:grpSpPr>
            <a:xfrm>
              <a:off x="5434446" y="3309789"/>
              <a:ext cx="236804" cy="262982"/>
              <a:chOff x="7434263" y="-2105025"/>
              <a:chExt cx="947737" cy="1052512"/>
            </a:xfrm>
            <a:solidFill>
              <a:schemeClr val="tx2"/>
            </a:solidFill>
          </p:grpSpPr>
          <p:sp>
            <p:nvSpPr>
              <p:cNvPr id="135"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36"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37"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38" name="Group 137"/>
          <p:cNvGrpSpPr/>
          <p:nvPr/>
        </p:nvGrpSpPr>
        <p:grpSpPr>
          <a:xfrm>
            <a:off x="345223" y="5659712"/>
            <a:ext cx="491767" cy="487863"/>
            <a:chOff x="5303836" y="3730931"/>
            <a:chExt cx="501628" cy="497646"/>
          </a:xfrm>
        </p:grpSpPr>
        <p:sp>
          <p:nvSpPr>
            <p:cNvPr id="139" name="Rectangle 138"/>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0" name="Group 139"/>
            <p:cNvGrpSpPr/>
            <p:nvPr/>
          </p:nvGrpSpPr>
          <p:grpSpPr>
            <a:xfrm>
              <a:off x="5414027" y="3888749"/>
              <a:ext cx="278036" cy="219069"/>
              <a:chOff x="4962525" y="2536825"/>
              <a:chExt cx="2260600" cy="1781175"/>
            </a:xfrm>
            <a:solidFill>
              <a:schemeClr val="tx2"/>
            </a:solidFill>
          </p:grpSpPr>
          <p:sp>
            <p:nvSpPr>
              <p:cNvPr id="141"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42"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43" name="Group 142"/>
          <p:cNvGrpSpPr/>
          <p:nvPr/>
        </p:nvGrpSpPr>
        <p:grpSpPr>
          <a:xfrm>
            <a:off x="345224" y="6187594"/>
            <a:ext cx="491767" cy="487863"/>
            <a:chOff x="5303837" y="4269398"/>
            <a:chExt cx="501628" cy="497646"/>
          </a:xfrm>
        </p:grpSpPr>
        <p:sp>
          <p:nvSpPr>
            <p:cNvPr id="144" name="Rectangle 143"/>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5" name="Group 144"/>
            <p:cNvGrpSpPr/>
            <p:nvPr/>
          </p:nvGrpSpPr>
          <p:grpSpPr>
            <a:xfrm>
              <a:off x="5453359" y="4399756"/>
              <a:ext cx="182844" cy="236930"/>
              <a:chOff x="5260945" y="2352669"/>
              <a:chExt cx="1663693" cy="2155821"/>
            </a:xfrm>
            <a:solidFill>
              <a:schemeClr val="tx2"/>
            </a:solidFill>
          </p:grpSpPr>
          <p:sp>
            <p:nvSpPr>
              <p:cNvPr id="146"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47"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48"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49"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50"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51" name="Group 150"/>
          <p:cNvGrpSpPr/>
          <p:nvPr/>
        </p:nvGrpSpPr>
        <p:grpSpPr>
          <a:xfrm>
            <a:off x="2658581" y="5126445"/>
            <a:ext cx="3042503" cy="996758"/>
            <a:chOff x="5857925" y="3188946"/>
            <a:chExt cx="3103512" cy="1016745"/>
          </a:xfrm>
        </p:grpSpPr>
        <p:sp>
          <p:nvSpPr>
            <p:cNvPr id="152" name="Rectangle 151"/>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53" name="Rectangle 152"/>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54" name="Rectangle 153"/>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55" name="Rectangle 154"/>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56" name="Rectangle 155"/>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57" name="Rectangle 156"/>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158" name="Group 157"/>
            <p:cNvGrpSpPr/>
            <p:nvPr/>
          </p:nvGrpSpPr>
          <p:grpSpPr>
            <a:xfrm>
              <a:off x="6198500" y="3595918"/>
              <a:ext cx="197996" cy="219885"/>
              <a:chOff x="7434267" y="-1318825"/>
              <a:chExt cx="947742" cy="1052511"/>
            </a:xfrm>
            <a:solidFill>
              <a:schemeClr val="accent1"/>
            </a:solidFill>
          </p:grpSpPr>
          <p:sp>
            <p:nvSpPr>
              <p:cNvPr id="179"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80"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81"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59" name="Group 158"/>
            <p:cNvGrpSpPr/>
            <p:nvPr/>
          </p:nvGrpSpPr>
          <p:grpSpPr>
            <a:xfrm>
              <a:off x="6169600" y="3943800"/>
              <a:ext cx="255791" cy="201540"/>
              <a:chOff x="4962525" y="3988427"/>
              <a:chExt cx="2260600" cy="1781175"/>
            </a:xfrm>
            <a:solidFill>
              <a:schemeClr val="accent1"/>
            </a:solidFill>
          </p:grpSpPr>
          <p:sp>
            <p:nvSpPr>
              <p:cNvPr id="177"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78"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60" name="TextBox 159"/>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161" name="Group 160"/>
            <p:cNvGrpSpPr/>
            <p:nvPr/>
          </p:nvGrpSpPr>
          <p:grpSpPr>
            <a:xfrm>
              <a:off x="7310684" y="3592441"/>
              <a:ext cx="197995" cy="219886"/>
              <a:chOff x="7434263" y="-1335463"/>
              <a:chExt cx="947737" cy="1052514"/>
            </a:xfrm>
            <a:solidFill>
              <a:schemeClr val="accent1"/>
            </a:solidFill>
          </p:grpSpPr>
          <p:sp>
            <p:nvSpPr>
              <p:cNvPr id="174"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75"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76"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62" name="Group 161"/>
            <p:cNvGrpSpPr/>
            <p:nvPr/>
          </p:nvGrpSpPr>
          <p:grpSpPr>
            <a:xfrm>
              <a:off x="7281786" y="3940325"/>
              <a:ext cx="255791" cy="201540"/>
              <a:chOff x="4962525" y="3957709"/>
              <a:chExt cx="2260600" cy="1781175"/>
            </a:xfrm>
            <a:solidFill>
              <a:schemeClr val="accent1"/>
            </a:solidFill>
          </p:grpSpPr>
          <p:sp>
            <p:nvSpPr>
              <p:cNvPr id="172"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73"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63" name="TextBox 162"/>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164" name="Group 163"/>
            <p:cNvGrpSpPr/>
            <p:nvPr/>
          </p:nvGrpSpPr>
          <p:grpSpPr>
            <a:xfrm>
              <a:off x="8422868" y="3592442"/>
              <a:ext cx="197995" cy="219885"/>
              <a:chOff x="7434263" y="-1335457"/>
              <a:chExt cx="947737" cy="1052513"/>
            </a:xfrm>
            <a:solidFill>
              <a:schemeClr val="accent1"/>
            </a:solidFill>
          </p:grpSpPr>
          <p:sp>
            <p:nvSpPr>
              <p:cNvPr id="169"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70"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71"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65" name="Group 164"/>
            <p:cNvGrpSpPr/>
            <p:nvPr/>
          </p:nvGrpSpPr>
          <p:grpSpPr>
            <a:xfrm>
              <a:off x="8393970" y="3940325"/>
              <a:ext cx="255791" cy="201540"/>
              <a:chOff x="4962525" y="3957717"/>
              <a:chExt cx="2260600" cy="1781175"/>
            </a:xfrm>
            <a:solidFill>
              <a:schemeClr val="accent1"/>
            </a:solidFill>
          </p:grpSpPr>
          <p:sp>
            <p:nvSpPr>
              <p:cNvPr id="167"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68"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66" name="TextBox 165"/>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spTree>
    <p:extLst>
      <p:ext uri="{BB962C8B-B14F-4D97-AF65-F5344CB8AC3E}">
        <p14:creationId xmlns:p14="http://schemas.microsoft.com/office/powerpoint/2010/main" val="391531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 like Linux containers…. With a bonus.</a:t>
            </a:r>
          </a:p>
        </p:txBody>
      </p:sp>
      <p:sp>
        <p:nvSpPr>
          <p:cNvPr id="306" name="TextBox 305"/>
          <p:cNvSpPr txBox="1"/>
          <p:nvPr/>
        </p:nvSpPr>
        <p:spPr>
          <a:xfrm>
            <a:off x="119835" y="1486746"/>
            <a:ext cx="5826761" cy="396931"/>
          </a:xfrm>
          <a:prstGeom prst="rect">
            <a:avLst/>
          </a:prstGeom>
          <a:noFill/>
        </p:spPr>
        <p:txBody>
          <a:bodyPr wrap="square" lIns="182828" tIns="0" rIns="182828" bIns="146263" rtlCol="0">
            <a:spAutoFit/>
          </a:bodyPr>
          <a:lstStyle/>
          <a:p>
            <a:pPr algn="ctr" defTabSz="914049">
              <a:lnSpc>
                <a:spcPct val="90000"/>
              </a:lnSpc>
              <a:spcAft>
                <a:spcPts val="600"/>
              </a:spcAft>
              <a:defRPr/>
            </a:pPr>
            <a:r>
              <a:rPr lang="en-US" b="1" kern="0" dirty="0">
                <a:solidFill>
                  <a:srgbClr val="505050"/>
                </a:solidFill>
                <a:latin typeface="Segoe UI"/>
              </a:rPr>
              <a:t>Containers </a:t>
            </a:r>
            <a:r>
              <a:rPr lang="en-US" kern="0" dirty="0">
                <a:solidFill>
                  <a:srgbClr val="505050"/>
                </a:solidFill>
                <a:latin typeface="Segoe UI"/>
              </a:rPr>
              <a:t>= Operating system virtualization</a:t>
            </a:r>
          </a:p>
        </p:txBody>
      </p:sp>
      <p:sp>
        <p:nvSpPr>
          <p:cNvPr id="126" name="TextBox 125"/>
          <p:cNvSpPr txBox="1"/>
          <p:nvPr/>
        </p:nvSpPr>
        <p:spPr>
          <a:xfrm>
            <a:off x="119835" y="4734897"/>
            <a:ext cx="5826760" cy="396931"/>
          </a:xfrm>
          <a:prstGeom prst="rect">
            <a:avLst/>
          </a:prstGeom>
          <a:noFill/>
        </p:spPr>
        <p:txBody>
          <a:bodyPr wrap="square" lIns="0" tIns="0" rIns="0" bIns="146263" rtlCol="0">
            <a:spAutoFit/>
          </a:bodyPr>
          <a:lstStyle/>
          <a:p>
            <a:pPr algn="ctr" defTabSz="914049">
              <a:lnSpc>
                <a:spcPct val="90000"/>
              </a:lnSpc>
              <a:spcAft>
                <a:spcPts val="600"/>
              </a:spcAft>
              <a:defRPr/>
            </a:pPr>
            <a:r>
              <a:rPr lang="en-US" b="1" kern="0" dirty="0">
                <a:solidFill>
                  <a:srgbClr val="505050"/>
                </a:solidFill>
                <a:latin typeface="Segoe UI"/>
              </a:rPr>
              <a:t>Traditional virtual machines </a:t>
            </a:r>
            <a:r>
              <a:rPr lang="en-US" kern="0" dirty="0">
                <a:solidFill>
                  <a:srgbClr val="505050"/>
                </a:solidFill>
                <a:latin typeface="Segoe UI"/>
              </a:rPr>
              <a:t>= hardware virtualization</a:t>
            </a:r>
          </a:p>
        </p:txBody>
      </p:sp>
      <p:cxnSp>
        <p:nvCxnSpPr>
          <p:cNvPr id="101" name="Straight Connector 100"/>
          <p:cNvCxnSpPr>
            <a:cxnSpLocks/>
          </p:cNvCxnSpPr>
          <p:nvPr/>
        </p:nvCxnSpPr>
        <p:spPr>
          <a:xfrm flipH="1">
            <a:off x="7059190" y="1239053"/>
            <a:ext cx="4227" cy="5437900"/>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8396514" y="2181084"/>
            <a:ext cx="2428026" cy="1271822"/>
            <a:chOff x="8624153" y="2019905"/>
            <a:chExt cx="2476713" cy="1297325"/>
          </a:xfrm>
        </p:grpSpPr>
        <p:grpSp>
          <p:nvGrpSpPr>
            <p:cNvPr id="21" name="Group 20"/>
            <p:cNvGrpSpPr/>
            <p:nvPr/>
          </p:nvGrpSpPr>
          <p:grpSpPr>
            <a:xfrm>
              <a:off x="8628838" y="2951470"/>
              <a:ext cx="2472028" cy="365760"/>
              <a:chOff x="8658780" y="2951470"/>
              <a:chExt cx="2472028" cy="365760"/>
            </a:xfrm>
          </p:grpSpPr>
          <p:sp>
            <p:nvSpPr>
              <p:cNvPr id="198" name="Rectangle 197"/>
              <p:cNvSpPr/>
              <p:nvPr/>
            </p:nvSpPr>
            <p:spPr bwMode="auto">
              <a:xfrm>
                <a:off x="9027688" y="2951470"/>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176" kern="0" dirty="0">
                    <a:gradFill>
                      <a:gsLst>
                        <a:gs pos="0">
                          <a:srgbClr val="FFFFFF"/>
                        </a:gs>
                        <a:gs pos="100000">
                          <a:srgbClr val="FFFFFF"/>
                        </a:gs>
                      </a:gsLst>
                      <a:lin ang="5400000" scaled="0"/>
                    </a:gradFill>
                    <a:latin typeface="Segoe UI"/>
                    <a:cs typeface="Segoe UI" pitchFamily="34" charset="0"/>
                  </a:rPr>
                  <a:t>Kernel</a:t>
                </a:r>
              </a:p>
            </p:txBody>
          </p:sp>
          <p:grpSp>
            <p:nvGrpSpPr>
              <p:cNvPr id="199" name="Group 198"/>
              <p:cNvGrpSpPr/>
              <p:nvPr/>
            </p:nvGrpSpPr>
            <p:grpSpPr>
              <a:xfrm>
                <a:off x="8658780" y="2951470"/>
                <a:ext cx="365760" cy="365760"/>
                <a:chOff x="4498836" y="2852262"/>
                <a:chExt cx="501628" cy="497646"/>
              </a:xfrm>
            </p:grpSpPr>
            <p:sp>
              <p:nvSpPr>
                <p:cNvPr id="200" name="Rectangle 199"/>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02" name="Group 201"/>
            <p:cNvGrpSpPr/>
            <p:nvPr/>
          </p:nvGrpSpPr>
          <p:grpSpPr>
            <a:xfrm>
              <a:off x="8624153" y="2019905"/>
              <a:ext cx="704429" cy="852494"/>
              <a:chOff x="1156020" y="2248829"/>
              <a:chExt cx="704429" cy="852494"/>
            </a:xfrm>
          </p:grpSpPr>
          <p:sp>
            <p:nvSpPr>
              <p:cNvPr id="203" name="TextBox 20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204" name="Rectangle 20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205" name="Group 204"/>
              <p:cNvGrpSpPr/>
              <p:nvPr/>
            </p:nvGrpSpPr>
            <p:grpSpPr>
              <a:xfrm>
                <a:off x="1282952" y="2590867"/>
                <a:ext cx="471171" cy="380335"/>
                <a:chOff x="4406091" y="6049087"/>
                <a:chExt cx="3960813" cy="3197225"/>
              </a:xfrm>
              <a:solidFill>
                <a:schemeClr val="tx2"/>
              </a:solidFill>
            </p:grpSpPr>
            <p:sp>
              <p:nvSpPr>
                <p:cNvPr id="20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20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20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grpSp>
          <p:nvGrpSpPr>
            <p:cNvPr id="209" name="Group 208"/>
            <p:cNvGrpSpPr/>
            <p:nvPr/>
          </p:nvGrpSpPr>
          <p:grpSpPr>
            <a:xfrm>
              <a:off x="9509508" y="2019905"/>
              <a:ext cx="704429" cy="852494"/>
              <a:chOff x="1156020" y="2248829"/>
              <a:chExt cx="704429" cy="852494"/>
            </a:xfrm>
          </p:grpSpPr>
          <p:sp>
            <p:nvSpPr>
              <p:cNvPr id="210" name="TextBox 209"/>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211" name="Rectangle 210"/>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212" name="Group 211"/>
              <p:cNvGrpSpPr/>
              <p:nvPr/>
            </p:nvGrpSpPr>
            <p:grpSpPr>
              <a:xfrm>
                <a:off x="1282952" y="2590867"/>
                <a:ext cx="471171" cy="380335"/>
                <a:chOff x="4406091" y="6049087"/>
                <a:chExt cx="3960813" cy="3197225"/>
              </a:xfrm>
              <a:solidFill>
                <a:schemeClr val="tx2"/>
              </a:solidFill>
            </p:grpSpPr>
            <p:sp>
              <p:nvSpPr>
                <p:cNvPr id="21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21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21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grpSp>
          <p:nvGrpSpPr>
            <p:cNvPr id="216" name="Group 215"/>
            <p:cNvGrpSpPr/>
            <p:nvPr/>
          </p:nvGrpSpPr>
          <p:grpSpPr>
            <a:xfrm>
              <a:off x="10394862" y="2019905"/>
              <a:ext cx="704429" cy="852494"/>
              <a:chOff x="1156020" y="2248829"/>
              <a:chExt cx="704429" cy="852494"/>
            </a:xfrm>
          </p:grpSpPr>
          <p:sp>
            <p:nvSpPr>
              <p:cNvPr id="217" name="TextBox 21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218" name="Rectangle 21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219" name="Group 218"/>
              <p:cNvGrpSpPr/>
              <p:nvPr/>
            </p:nvGrpSpPr>
            <p:grpSpPr>
              <a:xfrm>
                <a:off x="1282952" y="2590867"/>
                <a:ext cx="471171" cy="380335"/>
                <a:chOff x="4406091" y="6049087"/>
                <a:chExt cx="3960813" cy="3197225"/>
              </a:xfrm>
              <a:solidFill>
                <a:schemeClr val="tx2"/>
              </a:solidFill>
            </p:grpSpPr>
            <p:sp>
              <p:nvSpPr>
                <p:cNvPr id="22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22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22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grpSp>
      <p:sp>
        <p:nvSpPr>
          <p:cNvPr id="223" name="TextBox 222"/>
          <p:cNvSpPr txBox="1"/>
          <p:nvPr/>
        </p:nvSpPr>
        <p:spPr>
          <a:xfrm>
            <a:off x="7122044" y="1412045"/>
            <a:ext cx="4930336" cy="573909"/>
          </a:xfrm>
          <a:prstGeom prst="rect">
            <a:avLst/>
          </a:prstGeom>
          <a:noFill/>
        </p:spPr>
        <p:txBody>
          <a:bodyPr wrap="square" lIns="0" tIns="0" rIns="0" bIns="0" rtlCol="0">
            <a:spAutoFit/>
          </a:bodyPr>
          <a:lstStyle/>
          <a:p>
            <a:pPr algn="ctr" defTabSz="914049">
              <a:lnSpc>
                <a:spcPct val="90000"/>
              </a:lnSpc>
              <a:spcAft>
                <a:spcPts val="600"/>
              </a:spcAft>
              <a:defRPr/>
            </a:pPr>
            <a:r>
              <a:rPr lang="en-US" b="1" kern="0" dirty="0">
                <a:solidFill>
                  <a:srgbClr val="505050"/>
                </a:solidFill>
                <a:latin typeface="Segoe UI"/>
              </a:rPr>
              <a:t>Windows Server Containers</a:t>
            </a:r>
          </a:p>
          <a:p>
            <a:pPr algn="ctr" defTabSz="914049">
              <a:lnSpc>
                <a:spcPct val="90000"/>
              </a:lnSpc>
              <a:spcAft>
                <a:spcPts val="600"/>
              </a:spcAft>
              <a:defRPr/>
            </a:pPr>
            <a:r>
              <a:rPr lang="en-US" kern="0" dirty="0">
                <a:solidFill>
                  <a:srgbClr val="505050"/>
                </a:solidFill>
                <a:latin typeface="Segoe UI"/>
              </a:rPr>
              <a:t>Maximum speed and density</a:t>
            </a:r>
          </a:p>
        </p:txBody>
      </p:sp>
      <p:grpSp>
        <p:nvGrpSpPr>
          <p:cNvPr id="23" name="Group 22"/>
          <p:cNvGrpSpPr/>
          <p:nvPr/>
        </p:nvGrpSpPr>
        <p:grpSpPr>
          <a:xfrm>
            <a:off x="8398795" y="4625673"/>
            <a:ext cx="2423467" cy="1611304"/>
            <a:chOff x="8630018" y="5165203"/>
            <a:chExt cx="2472063" cy="1643614"/>
          </a:xfrm>
        </p:grpSpPr>
        <p:grpSp>
          <p:nvGrpSpPr>
            <p:cNvPr id="18" name="Group 17"/>
            <p:cNvGrpSpPr/>
            <p:nvPr/>
          </p:nvGrpSpPr>
          <p:grpSpPr>
            <a:xfrm>
              <a:off x="8630413" y="6443056"/>
              <a:ext cx="2468878" cy="365761"/>
              <a:chOff x="8598897" y="6443056"/>
              <a:chExt cx="2468878" cy="365761"/>
            </a:xfrm>
          </p:grpSpPr>
          <p:sp>
            <p:nvSpPr>
              <p:cNvPr id="240" name="Rectangle 239"/>
              <p:cNvSpPr/>
              <p:nvPr/>
            </p:nvSpPr>
            <p:spPr bwMode="auto">
              <a:xfrm>
                <a:off x="8964655" y="6443057"/>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176" kern="0" dirty="0">
                    <a:gradFill>
                      <a:gsLst>
                        <a:gs pos="0">
                          <a:srgbClr val="FFFFFF"/>
                        </a:gs>
                        <a:gs pos="100000">
                          <a:srgbClr val="FFFFFF"/>
                        </a:gs>
                      </a:gsLst>
                      <a:lin ang="5400000" scaled="0"/>
                    </a:gradFill>
                    <a:latin typeface="Segoe UI"/>
                    <a:ea typeface="Segoe UI" pitchFamily="34" charset="0"/>
                    <a:cs typeface="Segoe UI" pitchFamily="34" charset="0"/>
                  </a:rPr>
                  <a:t>Hyper-V</a:t>
                </a: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 name="Group 16"/>
              <p:cNvGrpSpPr/>
              <p:nvPr/>
            </p:nvGrpSpPr>
            <p:grpSpPr>
              <a:xfrm>
                <a:off x="8598897" y="6443056"/>
                <a:ext cx="365760" cy="365760"/>
                <a:chOff x="8598897" y="6443056"/>
                <a:chExt cx="365760" cy="365760"/>
              </a:xfrm>
            </p:grpSpPr>
            <p:sp>
              <p:nvSpPr>
                <p:cNvPr id="239" name="Rectangle 238"/>
                <p:cNvSpPr/>
                <p:nvPr/>
              </p:nvSpPr>
              <p:spPr bwMode="auto">
                <a:xfrm>
                  <a:off x="8598897" y="6443056"/>
                  <a:ext cx="365760" cy="36576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8703931" y="6525062"/>
                  <a:ext cx="155693" cy="201748"/>
                  <a:chOff x="5260975" y="2352675"/>
                  <a:chExt cx="1663700" cy="2155825"/>
                </a:xfrm>
                <a:solidFill>
                  <a:schemeClr val="tx2"/>
                </a:solidFill>
              </p:grpSpPr>
              <p:sp>
                <p:nvSpPr>
                  <p:cNvPr id="242"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43" name="Oval 17"/>
                  <p:cNvSpPr>
                    <a:spLocks noChangeArrowheads="1"/>
                  </p:cNvSpPr>
                  <p:nvPr/>
                </p:nvSpPr>
                <p:spPr bwMode="auto">
                  <a:xfrm>
                    <a:off x="6546850" y="2643188"/>
                    <a:ext cx="128588" cy="123825"/>
                  </a:xfrm>
                  <a:prstGeom prst="ellipse">
                    <a:avLst/>
                  </a:pr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44" name="Oval 18"/>
                  <p:cNvSpPr>
                    <a:spLocks noChangeArrowheads="1"/>
                  </p:cNvSpPr>
                  <p:nvPr/>
                </p:nvSpPr>
                <p:spPr bwMode="auto">
                  <a:xfrm>
                    <a:off x="6546850" y="3049588"/>
                    <a:ext cx="128588" cy="125413"/>
                  </a:xfrm>
                  <a:prstGeom prst="ellipse">
                    <a:avLst/>
                  </a:pr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45" name="Oval 19"/>
                  <p:cNvSpPr>
                    <a:spLocks noChangeArrowheads="1"/>
                  </p:cNvSpPr>
                  <p:nvPr/>
                </p:nvSpPr>
                <p:spPr bwMode="auto">
                  <a:xfrm>
                    <a:off x="6546850" y="3457575"/>
                    <a:ext cx="128588" cy="123825"/>
                  </a:xfrm>
                  <a:prstGeom prst="ellipse">
                    <a:avLst/>
                  </a:pr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46" name="Oval 20"/>
                  <p:cNvSpPr>
                    <a:spLocks noChangeArrowheads="1"/>
                  </p:cNvSpPr>
                  <p:nvPr/>
                </p:nvSpPr>
                <p:spPr bwMode="auto">
                  <a:xfrm>
                    <a:off x="6546850" y="3863975"/>
                    <a:ext cx="128588" cy="123825"/>
                  </a:xfrm>
                  <a:prstGeom prst="ellipse">
                    <a:avLst/>
                  </a:pr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grpSp>
        </p:grpSp>
        <p:grpSp>
          <p:nvGrpSpPr>
            <p:cNvPr id="19" name="Group 18"/>
            <p:cNvGrpSpPr/>
            <p:nvPr/>
          </p:nvGrpSpPr>
          <p:grpSpPr>
            <a:xfrm>
              <a:off x="8630018" y="5165203"/>
              <a:ext cx="777240" cy="1246735"/>
              <a:chOff x="8599821" y="5165203"/>
              <a:chExt cx="777240" cy="1246735"/>
            </a:xfrm>
          </p:grpSpPr>
          <p:grpSp>
            <p:nvGrpSpPr>
              <p:cNvPr id="9" name="Group 8"/>
              <p:cNvGrpSpPr/>
              <p:nvPr/>
            </p:nvGrpSpPr>
            <p:grpSpPr>
              <a:xfrm>
                <a:off x="8636227" y="5198401"/>
                <a:ext cx="704429" cy="1174494"/>
                <a:chOff x="8635106" y="4651691"/>
                <a:chExt cx="704429" cy="1174494"/>
              </a:xfrm>
            </p:grpSpPr>
            <p:grpSp>
              <p:nvGrpSpPr>
                <p:cNvPr id="4" name="Group 3"/>
                <p:cNvGrpSpPr/>
                <p:nvPr/>
              </p:nvGrpSpPr>
              <p:grpSpPr>
                <a:xfrm>
                  <a:off x="8635106" y="5551434"/>
                  <a:ext cx="704429" cy="274751"/>
                  <a:chOff x="8635106" y="5542669"/>
                  <a:chExt cx="704429" cy="274751"/>
                </a:xfrm>
              </p:grpSpPr>
              <p:sp>
                <p:nvSpPr>
                  <p:cNvPr id="176" name="Rectangle 175"/>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 tIns="146263" rIns="0"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029" dirty="0">
                        <a:solidFill>
                          <a:srgbClr val="FFFFFF"/>
                        </a:solidFill>
                        <a:latin typeface="Segoe UI"/>
                      </a:rPr>
                      <a:t>Kernel</a:t>
                    </a:r>
                    <a:endParaRPr lang="en-US" sz="1078" dirty="0">
                      <a:solidFill>
                        <a:srgbClr val="FFFFFF"/>
                      </a:solidFill>
                      <a:latin typeface="Segoe UI"/>
                    </a:endParaRPr>
                  </a:p>
                </p:txBody>
              </p:sp>
              <p:grpSp>
                <p:nvGrpSpPr>
                  <p:cNvPr id="177" name="Group 176"/>
                  <p:cNvGrpSpPr/>
                  <p:nvPr/>
                </p:nvGrpSpPr>
                <p:grpSpPr>
                  <a:xfrm>
                    <a:off x="8635106" y="5542670"/>
                    <a:ext cx="276948" cy="274750"/>
                    <a:chOff x="4498836" y="2852262"/>
                    <a:chExt cx="501628" cy="497646"/>
                  </a:xfrm>
                </p:grpSpPr>
                <p:sp>
                  <p:nvSpPr>
                    <p:cNvPr id="178" name="Rectangle 177"/>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0" name="Group 179"/>
                <p:cNvGrpSpPr/>
                <p:nvPr/>
              </p:nvGrpSpPr>
              <p:grpSpPr>
                <a:xfrm>
                  <a:off x="8635106" y="4651691"/>
                  <a:ext cx="704429" cy="852494"/>
                  <a:chOff x="1156020" y="2248829"/>
                  <a:chExt cx="704429" cy="852494"/>
                </a:xfrm>
              </p:grpSpPr>
              <p:sp>
                <p:nvSpPr>
                  <p:cNvPr id="181" name="TextBox 180"/>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182" name="Rectangle 181"/>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183" name="Group 182"/>
                  <p:cNvGrpSpPr/>
                  <p:nvPr/>
                </p:nvGrpSpPr>
                <p:grpSpPr>
                  <a:xfrm>
                    <a:off x="1282952" y="2590867"/>
                    <a:ext cx="471171" cy="380335"/>
                    <a:chOff x="4406091" y="6049087"/>
                    <a:chExt cx="3960813" cy="3197225"/>
                  </a:xfrm>
                  <a:solidFill>
                    <a:schemeClr val="tx2"/>
                  </a:solidFill>
                </p:grpSpPr>
                <p:sp>
                  <p:nvSpPr>
                    <p:cNvPr id="18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185"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186"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grpSp>
          <p:sp>
            <p:nvSpPr>
              <p:cNvPr id="8" name="Rectangle 7"/>
              <p:cNvSpPr/>
              <p:nvPr/>
            </p:nvSpPr>
            <p:spPr bwMode="auto">
              <a:xfrm>
                <a:off x="8599821"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 name="Group 15"/>
            <p:cNvGrpSpPr/>
            <p:nvPr/>
          </p:nvGrpSpPr>
          <p:grpSpPr>
            <a:xfrm>
              <a:off x="9477430" y="5165203"/>
              <a:ext cx="777240" cy="1246735"/>
              <a:chOff x="9428529" y="5165203"/>
              <a:chExt cx="777240" cy="1246735"/>
            </a:xfrm>
          </p:grpSpPr>
          <p:grpSp>
            <p:nvGrpSpPr>
              <p:cNvPr id="248" name="Group 247"/>
              <p:cNvGrpSpPr/>
              <p:nvPr/>
            </p:nvGrpSpPr>
            <p:grpSpPr>
              <a:xfrm>
                <a:off x="9464935" y="5198401"/>
                <a:ext cx="704429" cy="1174494"/>
                <a:chOff x="8635106" y="4651691"/>
                <a:chExt cx="704429" cy="1174494"/>
              </a:xfrm>
            </p:grpSpPr>
            <p:grpSp>
              <p:nvGrpSpPr>
                <p:cNvPr id="250" name="Group 249"/>
                <p:cNvGrpSpPr/>
                <p:nvPr/>
              </p:nvGrpSpPr>
              <p:grpSpPr>
                <a:xfrm>
                  <a:off x="8635106" y="5551434"/>
                  <a:ext cx="704429" cy="274751"/>
                  <a:chOff x="8635106" y="5542669"/>
                  <a:chExt cx="704429" cy="274751"/>
                </a:xfrm>
              </p:grpSpPr>
              <p:sp>
                <p:nvSpPr>
                  <p:cNvPr id="258" name="Rectangle 257"/>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 tIns="146263" rIns="0"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029" dirty="0">
                        <a:solidFill>
                          <a:srgbClr val="FFFFFF"/>
                        </a:solidFill>
                        <a:latin typeface="Segoe UI"/>
                      </a:rPr>
                      <a:t>Kernel</a:t>
                    </a:r>
                    <a:endParaRPr lang="en-US" sz="1078" dirty="0">
                      <a:solidFill>
                        <a:srgbClr val="FFFFFF"/>
                      </a:solidFill>
                      <a:latin typeface="Segoe UI"/>
                    </a:endParaRPr>
                  </a:p>
                </p:txBody>
              </p:sp>
              <p:grpSp>
                <p:nvGrpSpPr>
                  <p:cNvPr id="259" name="Group 258"/>
                  <p:cNvGrpSpPr/>
                  <p:nvPr/>
                </p:nvGrpSpPr>
                <p:grpSpPr>
                  <a:xfrm>
                    <a:off x="8635106" y="5542670"/>
                    <a:ext cx="276948" cy="274750"/>
                    <a:chOff x="4498836" y="2852262"/>
                    <a:chExt cx="501628" cy="497646"/>
                  </a:xfrm>
                </p:grpSpPr>
                <p:sp>
                  <p:nvSpPr>
                    <p:cNvPr id="260" name="Rectangle 259"/>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51" name="Group 250"/>
                <p:cNvGrpSpPr/>
                <p:nvPr/>
              </p:nvGrpSpPr>
              <p:grpSpPr>
                <a:xfrm>
                  <a:off x="8635106" y="4651691"/>
                  <a:ext cx="704429" cy="852494"/>
                  <a:chOff x="1156020" y="2248829"/>
                  <a:chExt cx="704429" cy="852494"/>
                </a:xfrm>
              </p:grpSpPr>
              <p:sp>
                <p:nvSpPr>
                  <p:cNvPr id="252" name="TextBox 251"/>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253" name="Rectangle 252"/>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254" name="Group 253"/>
                  <p:cNvGrpSpPr/>
                  <p:nvPr/>
                </p:nvGrpSpPr>
                <p:grpSpPr>
                  <a:xfrm>
                    <a:off x="1282952" y="2590867"/>
                    <a:ext cx="471171" cy="380335"/>
                    <a:chOff x="4406091" y="6049087"/>
                    <a:chExt cx="3960813" cy="3197225"/>
                  </a:xfrm>
                  <a:solidFill>
                    <a:schemeClr val="tx2"/>
                  </a:solidFill>
                </p:grpSpPr>
                <p:sp>
                  <p:nvSpPr>
                    <p:cNvPr id="25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25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25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grpSp>
          <p:sp>
            <p:nvSpPr>
              <p:cNvPr id="249" name="Rectangle 248"/>
              <p:cNvSpPr/>
              <p:nvPr/>
            </p:nvSpPr>
            <p:spPr bwMode="auto">
              <a:xfrm>
                <a:off x="9428529"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p:cNvGrpSpPr/>
            <p:nvPr/>
          </p:nvGrpSpPr>
          <p:grpSpPr>
            <a:xfrm>
              <a:off x="10324841" y="5165203"/>
              <a:ext cx="777240" cy="1246735"/>
              <a:chOff x="10263860" y="5165203"/>
              <a:chExt cx="777240" cy="1246735"/>
            </a:xfrm>
          </p:grpSpPr>
          <p:grpSp>
            <p:nvGrpSpPr>
              <p:cNvPr id="263" name="Group 262"/>
              <p:cNvGrpSpPr/>
              <p:nvPr/>
            </p:nvGrpSpPr>
            <p:grpSpPr>
              <a:xfrm>
                <a:off x="10300266" y="5198401"/>
                <a:ext cx="704429" cy="1174494"/>
                <a:chOff x="8635106" y="4651691"/>
                <a:chExt cx="704429" cy="1174494"/>
              </a:xfrm>
            </p:grpSpPr>
            <p:grpSp>
              <p:nvGrpSpPr>
                <p:cNvPr id="265" name="Group 264"/>
                <p:cNvGrpSpPr/>
                <p:nvPr/>
              </p:nvGrpSpPr>
              <p:grpSpPr>
                <a:xfrm>
                  <a:off x="8635106" y="5551434"/>
                  <a:ext cx="704429" cy="274751"/>
                  <a:chOff x="8635106" y="5542669"/>
                  <a:chExt cx="704429" cy="274751"/>
                </a:xfrm>
              </p:grpSpPr>
              <p:sp>
                <p:nvSpPr>
                  <p:cNvPr id="273" name="Rectangle 272"/>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 tIns="146263" rIns="0"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029" dirty="0">
                        <a:solidFill>
                          <a:srgbClr val="FFFFFF"/>
                        </a:solidFill>
                        <a:latin typeface="Segoe UI"/>
                      </a:rPr>
                      <a:t>Kernel</a:t>
                    </a:r>
                    <a:endParaRPr lang="en-US" sz="1078" dirty="0">
                      <a:solidFill>
                        <a:srgbClr val="FFFFFF"/>
                      </a:solidFill>
                      <a:latin typeface="Segoe UI"/>
                    </a:endParaRPr>
                  </a:p>
                </p:txBody>
              </p:sp>
              <p:grpSp>
                <p:nvGrpSpPr>
                  <p:cNvPr id="274" name="Group 273"/>
                  <p:cNvGrpSpPr/>
                  <p:nvPr/>
                </p:nvGrpSpPr>
                <p:grpSpPr>
                  <a:xfrm>
                    <a:off x="8635106" y="5542670"/>
                    <a:ext cx="276948" cy="274750"/>
                    <a:chOff x="4498836" y="2852262"/>
                    <a:chExt cx="501628" cy="497646"/>
                  </a:xfrm>
                </p:grpSpPr>
                <p:sp>
                  <p:nvSpPr>
                    <p:cNvPr id="275" name="Rectangle 274"/>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6"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66" name="Group 265"/>
                <p:cNvGrpSpPr/>
                <p:nvPr/>
              </p:nvGrpSpPr>
              <p:grpSpPr>
                <a:xfrm>
                  <a:off x="8635106" y="4651691"/>
                  <a:ext cx="704429" cy="852494"/>
                  <a:chOff x="1156020" y="2248829"/>
                  <a:chExt cx="704429" cy="852494"/>
                </a:xfrm>
              </p:grpSpPr>
              <p:sp>
                <p:nvSpPr>
                  <p:cNvPr id="267" name="TextBox 26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268" name="Rectangle 26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269" name="Group 268"/>
                  <p:cNvGrpSpPr/>
                  <p:nvPr/>
                </p:nvGrpSpPr>
                <p:grpSpPr>
                  <a:xfrm>
                    <a:off x="1282952" y="2590867"/>
                    <a:ext cx="471171" cy="380335"/>
                    <a:chOff x="4406091" y="6049087"/>
                    <a:chExt cx="3960813" cy="3197225"/>
                  </a:xfrm>
                  <a:solidFill>
                    <a:schemeClr val="tx2"/>
                  </a:solidFill>
                </p:grpSpPr>
                <p:sp>
                  <p:nvSpPr>
                    <p:cNvPr id="27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27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27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grpSp>
          <p:sp>
            <p:nvSpPr>
              <p:cNvPr id="264" name="Rectangle 263"/>
              <p:cNvSpPr/>
              <p:nvPr/>
            </p:nvSpPr>
            <p:spPr bwMode="auto">
              <a:xfrm>
                <a:off x="10263860"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77" name="TextBox 276"/>
          <p:cNvSpPr txBox="1"/>
          <p:nvPr/>
        </p:nvSpPr>
        <p:spPr>
          <a:xfrm>
            <a:off x="7142923" y="3877213"/>
            <a:ext cx="4935209" cy="573909"/>
          </a:xfrm>
          <a:prstGeom prst="rect">
            <a:avLst/>
          </a:prstGeom>
          <a:noFill/>
        </p:spPr>
        <p:txBody>
          <a:bodyPr wrap="square" lIns="0" tIns="0" rIns="0" bIns="0" rtlCol="0">
            <a:spAutoFit/>
          </a:bodyPr>
          <a:lstStyle/>
          <a:p>
            <a:pPr algn="ctr" defTabSz="914049">
              <a:lnSpc>
                <a:spcPct val="90000"/>
              </a:lnSpc>
              <a:spcAft>
                <a:spcPts val="600"/>
              </a:spcAft>
              <a:defRPr/>
            </a:pPr>
            <a:r>
              <a:rPr lang="en-US" b="1" kern="0" dirty="0">
                <a:solidFill>
                  <a:srgbClr val="505050"/>
                </a:solidFill>
                <a:latin typeface="Segoe UI"/>
              </a:rPr>
              <a:t>Hyper-V Containers</a:t>
            </a:r>
          </a:p>
          <a:p>
            <a:pPr algn="ctr" defTabSz="914049">
              <a:lnSpc>
                <a:spcPct val="90000"/>
              </a:lnSpc>
              <a:spcAft>
                <a:spcPts val="600"/>
              </a:spcAft>
              <a:defRPr/>
            </a:pPr>
            <a:r>
              <a:rPr lang="en-US" kern="0" dirty="0">
                <a:solidFill>
                  <a:srgbClr val="505050"/>
                </a:solidFill>
                <a:latin typeface="Segoe UI"/>
              </a:rPr>
              <a:t>Isolation plus performance</a:t>
            </a:r>
          </a:p>
        </p:txBody>
      </p:sp>
      <p:sp>
        <p:nvSpPr>
          <p:cNvPr id="328" name="Rectangle 327"/>
          <p:cNvSpPr/>
          <p:nvPr/>
        </p:nvSpPr>
        <p:spPr bwMode="auto">
          <a:xfrm>
            <a:off x="830740" y="1890168"/>
            <a:ext cx="4864091" cy="1603185"/>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a:ea typeface="Segoe UI" pitchFamily="34" charset="0"/>
                <a:cs typeface="Segoe UI" pitchFamily="34" charset="0"/>
              </a:rPr>
              <a:t>OS</a:t>
            </a:r>
          </a:p>
        </p:txBody>
      </p:sp>
      <p:sp>
        <p:nvSpPr>
          <p:cNvPr id="329" name="Rectangle 328"/>
          <p:cNvSpPr/>
          <p:nvPr/>
        </p:nvSpPr>
        <p:spPr bwMode="auto">
          <a:xfrm>
            <a:off x="830740" y="3533370"/>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a:ea typeface="Segoe UI" pitchFamily="34" charset="0"/>
                <a:cs typeface="Segoe UI" pitchFamily="34" charset="0"/>
              </a:rPr>
              <a:t>Hardware</a:t>
            </a:r>
          </a:p>
        </p:txBody>
      </p:sp>
      <p:sp>
        <p:nvSpPr>
          <p:cNvPr id="330" name="Rectangle 329"/>
          <p:cNvSpPr/>
          <p:nvPr/>
        </p:nvSpPr>
        <p:spPr bwMode="auto">
          <a:xfrm>
            <a:off x="1878582" y="2386064"/>
            <a:ext cx="133005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568" dirty="0">
                <a:solidFill>
                  <a:srgbClr val="D83B01"/>
                </a:solidFill>
                <a:latin typeface="Segoe UI"/>
              </a:rPr>
              <a:t>Applications</a:t>
            </a:r>
          </a:p>
        </p:txBody>
      </p:sp>
      <p:grpSp>
        <p:nvGrpSpPr>
          <p:cNvPr id="331" name="Group 330"/>
          <p:cNvGrpSpPr/>
          <p:nvPr/>
        </p:nvGrpSpPr>
        <p:grpSpPr>
          <a:xfrm>
            <a:off x="1393069" y="2386064"/>
            <a:ext cx="491767" cy="487863"/>
            <a:chOff x="4495435" y="2334205"/>
            <a:chExt cx="501628" cy="497646"/>
          </a:xfrm>
        </p:grpSpPr>
        <p:sp>
          <p:nvSpPr>
            <p:cNvPr id="332" name="Rectangle 331"/>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3" name="Group 332"/>
            <p:cNvGrpSpPr/>
            <p:nvPr/>
          </p:nvGrpSpPr>
          <p:grpSpPr>
            <a:xfrm>
              <a:off x="4588362" y="2455579"/>
              <a:ext cx="315775" cy="254898"/>
              <a:chOff x="4406091" y="6049087"/>
              <a:chExt cx="3960813" cy="3197225"/>
            </a:xfrm>
            <a:solidFill>
              <a:schemeClr val="tx1"/>
            </a:solidFill>
          </p:grpSpPr>
          <p:sp>
            <p:nvSpPr>
              <p:cNvPr id="33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335"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336"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sp>
        <p:nvSpPr>
          <p:cNvPr id="337" name="Rectangle 336"/>
          <p:cNvSpPr/>
          <p:nvPr/>
        </p:nvSpPr>
        <p:spPr bwMode="auto">
          <a:xfrm>
            <a:off x="1878582" y="2893937"/>
            <a:ext cx="3739958"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568" dirty="0">
                <a:solidFill>
                  <a:srgbClr val="D83B01"/>
                </a:solidFill>
                <a:latin typeface="Segoe UI"/>
              </a:rPr>
              <a:t>Kernel</a:t>
            </a:r>
          </a:p>
        </p:txBody>
      </p:sp>
      <p:grpSp>
        <p:nvGrpSpPr>
          <p:cNvPr id="338" name="Group 337"/>
          <p:cNvGrpSpPr/>
          <p:nvPr/>
        </p:nvGrpSpPr>
        <p:grpSpPr>
          <a:xfrm>
            <a:off x="1393069" y="2893937"/>
            <a:ext cx="491767" cy="487863"/>
            <a:chOff x="4498836" y="2852262"/>
            <a:chExt cx="501628" cy="497646"/>
          </a:xfrm>
        </p:grpSpPr>
        <p:sp>
          <p:nvSpPr>
            <p:cNvPr id="339" name="Rectangle 338"/>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0"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1" name="Group 340"/>
          <p:cNvGrpSpPr/>
          <p:nvPr/>
        </p:nvGrpSpPr>
        <p:grpSpPr>
          <a:xfrm>
            <a:off x="3316449" y="2023777"/>
            <a:ext cx="690581" cy="835736"/>
            <a:chOff x="1156020" y="2248829"/>
            <a:chExt cx="704429" cy="852494"/>
          </a:xfrm>
        </p:grpSpPr>
        <p:sp>
          <p:nvSpPr>
            <p:cNvPr id="342" name="TextBox 341"/>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343" name="Rectangle 342"/>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344" name="Group 343"/>
            <p:cNvGrpSpPr/>
            <p:nvPr/>
          </p:nvGrpSpPr>
          <p:grpSpPr>
            <a:xfrm>
              <a:off x="1282952" y="2590867"/>
              <a:ext cx="471171" cy="380335"/>
              <a:chOff x="4406091" y="6049087"/>
              <a:chExt cx="3960813" cy="3197225"/>
            </a:xfrm>
            <a:solidFill>
              <a:schemeClr val="tx2"/>
            </a:solidFill>
          </p:grpSpPr>
          <p:sp>
            <p:nvSpPr>
              <p:cNvPr id="34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34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34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grpSp>
        <p:nvGrpSpPr>
          <p:cNvPr id="348" name="Group 347"/>
          <p:cNvGrpSpPr/>
          <p:nvPr/>
        </p:nvGrpSpPr>
        <p:grpSpPr>
          <a:xfrm>
            <a:off x="4117530" y="2023777"/>
            <a:ext cx="690581" cy="835736"/>
            <a:chOff x="1156020" y="2248829"/>
            <a:chExt cx="704429" cy="852494"/>
          </a:xfrm>
        </p:grpSpPr>
        <p:sp>
          <p:nvSpPr>
            <p:cNvPr id="349" name="TextBox 348"/>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350" name="Rectangle 349"/>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351" name="Group 350"/>
            <p:cNvGrpSpPr/>
            <p:nvPr/>
          </p:nvGrpSpPr>
          <p:grpSpPr>
            <a:xfrm>
              <a:off x="1282952" y="2590867"/>
              <a:ext cx="471171" cy="380335"/>
              <a:chOff x="4406091" y="6049087"/>
              <a:chExt cx="3960813" cy="3197225"/>
            </a:xfrm>
            <a:solidFill>
              <a:schemeClr val="tx2"/>
            </a:solidFill>
          </p:grpSpPr>
          <p:sp>
            <p:nvSpPr>
              <p:cNvPr id="352"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353"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35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grpSp>
        <p:nvGrpSpPr>
          <p:cNvPr id="355" name="Group 354"/>
          <p:cNvGrpSpPr/>
          <p:nvPr/>
        </p:nvGrpSpPr>
        <p:grpSpPr>
          <a:xfrm>
            <a:off x="4918610" y="2023777"/>
            <a:ext cx="690581" cy="835736"/>
            <a:chOff x="1156020" y="2248829"/>
            <a:chExt cx="704429" cy="852494"/>
          </a:xfrm>
        </p:grpSpPr>
        <p:sp>
          <p:nvSpPr>
            <p:cNvPr id="356" name="TextBox 35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357" name="Rectangle 35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358" name="Group 357"/>
            <p:cNvGrpSpPr/>
            <p:nvPr/>
          </p:nvGrpSpPr>
          <p:grpSpPr>
            <a:xfrm>
              <a:off x="1282952" y="2590867"/>
              <a:ext cx="471171" cy="380335"/>
              <a:chOff x="4406091" y="6049087"/>
              <a:chExt cx="3960813" cy="3197225"/>
            </a:xfrm>
            <a:solidFill>
              <a:schemeClr val="tx2"/>
            </a:solidFill>
          </p:grpSpPr>
          <p:sp>
            <p:nvSpPr>
              <p:cNvPr id="359"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360"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361"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sp>
        <p:nvSpPr>
          <p:cNvPr id="362" name="Rectangle 361"/>
          <p:cNvSpPr/>
          <p:nvPr/>
        </p:nvSpPr>
        <p:spPr bwMode="auto">
          <a:xfrm>
            <a:off x="345227" y="1890168"/>
            <a:ext cx="491767" cy="16031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63" name="Group 362"/>
          <p:cNvGrpSpPr/>
          <p:nvPr/>
        </p:nvGrpSpPr>
        <p:grpSpPr>
          <a:xfrm>
            <a:off x="447433" y="2586575"/>
            <a:ext cx="272570" cy="214763"/>
            <a:chOff x="4962525" y="2536825"/>
            <a:chExt cx="2260600" cy="1781175"/>
          </a:xfrm>
          <a:solidFill>
            <a:schemeClr val="tx2"/>
          </a:solidFill>
        </p:grpSpPr>
        <p:sp>
          <p:nvSpPr>
            <p:cNvPr id="36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36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sp>
        <p:nvSpPr>
          <p:cNvPr id="366" name="Rectangle 365"/>
          <p:cNvSpPr/>
          <p:nvPr/>
        </p:nvSpPr>
        <p:spPr bwMode="auto">
          <a:xfrm>
            <a:off x="345227" y="3533370"/>
            <a:ext cx="49176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67" name="Group 366"/>
          <p:cNvGrpSpPr/>
          <p:nvPr/>
        </p:nvGrpSpPr>
        <p:grpSpPr>
          <a:xfrm>
            <a:off x="491810" y="3661166"/>
            <a:ext cx="179250" cy="232272"/>
            <a:chOff x="5260975" y="2352675"/>
            <a:chExt cx="1663700" cy="2155825"/>
          </a:xfrm>
          <a:solidFill>
            <a:schemeClr val="tx2"/>
          </a:solidFill>
        </p:grpSpPr>
        <p:sp>
          <p:nvSpPr>
            <p:cNvPr id="368"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369"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370"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371"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372"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sp>
        <p:nvSpPr>
          <p:cNvPr id="187" name="Rectangle 186"/>
          <p:cNvSpPr/>
          <p:nvPr/>
        </p:nvSpPr>
        <p:spPr bwMode="auto">
          <a:xfrm>
            <a:off x="836994" y="5131828"/>
            <a:ext cx="1710307"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a:ea typeface="Segoe UI" pitchFamily="34" charset="0"/>
                <a:cs typeface="Segoe UI" pitchFamily="34" charset="0"/>
              </a:rPr>
              <a:t>Application</a:t>
            </a:r>
          </a:p>
        </p:txBody>
      </p:sp>
      <p:sp>
        <p:nvSpPr>
          <p:cNvPr id="188" name="Rectangle 187"/>
          <p:cNvSpPr/>
          <p:nvPr/>
        </p:nvSpPr>
        <p:spPr bwMode="auto">
          <a:xfrm>
            <a:off x="836993" y="5659712"/>
            <a:ext cx="1710308"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a:ea typeface="Segoe UI" pitchFamily="34" charset="0"/>
                <a:cs typeface="Segoe UI" pitchFamily="34" charset="0"/>
              </a:rPr>
              <a:t>OS</a:t>
            </a:r>
          </a:p>
        </p:txBody>
      </p:sp>
      <p:sp>
        <p:nvSpPr>
          <p:cNvPr id="189" name="Rectangle 188"/>
          <p:cNvSpPr/>
          <p:nvPr/>
        </p:nvSpPr>
        <p:spPr bwMode="auto">
          <a:xfrm>
            <a:off x="836993" y="6187594"/>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a:ea typeface="Segoe UI" pitchFamily="34" charset="0"/>
                <a:cs typeface="Segoe UI" pitchFamily="34" charset="0"/>
              </a:rPr>
              <a:t>Hardware</a:t>
            </a:r>
          </a:p>
        </p:txBody>
      </p:sp>
      <p:grpSp>
        <p:nvGrpSpPr>
          <p:cNvPr id="190" name="Group 189"/>
          <p:cNvGrpSpPr/>
          <p:nvPr/>
        </p:nvGrpSpPr>
        <p:grpSpPr>
          <a:xfrm>
            <a:off x="345224" y="5131828"/>
            <a:ext cx="491767" cy="487863"/>
            <a:chOff x="5303837" y="3192462"/>
            <a:chExt cx="501628" cy="497646"/>
          </a:xfrm>
        </p:grpSpPr>
        <p:sp>
          <p:nvSpPr>
            <p:cNvPr id="191" name="Rectangle 190"/>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92" name="Group 191"/>
            <p:cNvGrpSpPr/>
            <p:nvPr/>
          </p:nvGrpSpPr>
          <p:grpSpPr>
            <a:xfrm>
              <a:off x="5434446" y="3309789"/>
              <a:ext cx="236804" cy="262982"/>
              <a:chOff x="7434263" y="-2105025"/>
              <a:chExt cx="947737" cy="1052512"/>
            </a:xfrm>
            <a:solidFill>
              <a:schemeClr val="tx2"/>
            </a:solidFill>
          </p:grpSpPr>
          <p:sp>
            <p:nvSpPr>
              <p:cNvPr id="193"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194"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195"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grpSp>
      <p:grpSp>
        <p:nvGrpSpPr>
          <p:cNvPr id="196" name="Group 195"/>
          <p:cNvGrpSpPr/>
          <p:nvPr/>
        </p:nvGrpSpPr>
        <p:grpSpPr>
          <a:xfrm>
            <a:off x="345223" y="5659712"/>
            <a:ext cx="491767" cy="487863"/>
            <a:chOff x="5303836" y="3730931"/>
            <a:chExt cx="501628" cy="497646"/>
          </a:xfrm>
        </p:grpSpPr>
        <p:sp>
          <p:nvSpPr>
            <p:cNvPr id="197" name="Rectangle 196"/>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4" name="Group 223"/>
            <p:cNvGrpSpPr/>
            <p:nvPr/>
          </p:nvGrpSpPr>
          <p:grpSpPr>
            <a:xfrm>
              <a:off x="5414027" y="3888749"/>
              <a:ext cx="278036" cy="219069"/>
              <a:chOff x="4962525" y="2536825"/>
              <a:chExt cx="2260600" cy="1781175"/>
            </a:xfrm>
            <a:solidFill>
              <a:schemeClr val="tx2"/>
            </a:solidFill>
          </p:grpSpPr>
          <p:sp>
            <p:nvSpPr>
              <p:cNvPr id="22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2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grpSp>
      <p:grpSp>
        <p:nvGrpSpPr>
          <p:cNvPr id="227" name="Group 226"/>
          <p:cNvGrpSpPr/>
          <p:nvPr/>
        </p:nvGrpSpPr>
        <p:grpSpPr>
          <a:xfrm>
            <a:off x="345224" y="6187594"/>
            <a:ext cx="491767" cy="487863"/>
            <a:chOff x="5303837" y="4269398"/>
            <a:chExt cx="501628" cy="497646"/>
          </a:xfrm>
        </p:grpSpPr>
        <p:sp>
          <p:nvSpPr>
            <p:cNvPr id="228" name="Rectangle 227"/>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9" name="Group 228"/>
            <p:cNvGrpSpPr/>
            <p:nvPr/>
          </p:nvGrpSpPr>
          <p:grpSpPr>
            <a:xfrm>
              <a:off x="5453359" y="4399756"/>
              <a:ext cx="182844" cy="236930"/>
              <a:chOff x="5260945" y="2352669"/>
              <a:chExt cx="1663693" cy="2155821"/>
            </a:xfrm>
            <a:solidFill>
              <a:schemeClr val="tx2"/>
            </a:solidFill>
          </p:grpSpPr>
          <p:sp>
            <p:nvSpPr>
              <p:cNvPr id="230"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31"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32"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33"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34"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grpSp>
      <p:grpSp>
        <p:nvGrpSpPr>
          <p:cNvPr id="235" name="Group 234"/>
          <p:cNvGrpSpPr/>
          <p:nvPr/>
        </p:nvGrpSpPr>
        <p:grpSpPr>
          <a:xfrm>
            <a:off x="2658581" y="5126445"/>
            <a:ext cx="3042503" cy="996758"/>
            <a:chOff x="5857925" y="3188946"/>
            <a:chExt cx="3103512" cy="1016745"/>
          </a:xfrm>
        </p:grpSpPr>
        <p:sp>
          <p:nvSpPr>
            <p:cNvPr id="236" name="Rectangle 235"/>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sp>
          <p:nvSpPr>
            <p:cNvPr id="237" name="Rectangle 236"/>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sp>
          <p:nvSpPr>
            <p:cNvPr id="238" name="Rectangle 237"/>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sp>
          <p:nvSpPr>
            <p:cNvPr id="247" name="Rectangle 246"/>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sp>
          <p:nvSpPr>
            <p:cNvPr id="262" name="Rectangle 261"/>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sp>
          <p:nvSpPr>
            <p:cNvPr id="278" name="Rectangle 277"/>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279" name="Group 278"/>
            <p:cNvGrpSpPr/>
            <p:nvPr/>
          </p:nvGrpSpPr>
          <p:grpSpPr>
            <a:xfrm>
              <a:off x="6198500" y="3595918"/>
              <a:ext cx="197996" cy="219885"/>
              <a:chOff x="7434267" y="-1318825"/>
              <a:chExt cx="947742" cy="1052511"/>
            </a:xfrm>
            <a:solidFill>
              <a:schemeClr val="accent1"/>
            </a:solidFill>
          </p:grpSpPr>
          <p:sp>
            <p:nvSpPr>
              <p:cNvPr id="300"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301"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302"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grpSp>
          <p:nvGrpSpPr>
            <p:cNvPr id="280" name="Group 279"/>
            <p:cNvGrpSpPr/>
            <p:nvPr/>
          </p:nvGrpSpPr>
          <p:grpSpPr>
            <a:xfrm>
              <a:off x="6169600" y="3943800"/>
              <a:ext cx="255791" cy="201540"/>
              <a:chOff x="4962525" y="3988427"/>
              <a:chExt cx="2260600" cy="1781175"/>
            </a:xfrm>
            <a:solidFill>
              <a:schemeClr val="accent1"/>
            </a:solidFill>
          </p:grpSpPr>
          <p:sp>
            <p:nvSpPr>
              <p:cNvPr id="298"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99"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sp>
          <p:nvSpPr>
            <p:cNvPr id="281" name="TextBox 280"/>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rgbClr val="FFFFFF"/>
                  </a:solidFill>
                  <a:latin typeface="Segoe UI"/>
                </a:rPr>
                <a:t>VM</a:t>
              </a:r>
            </a:p>
          </p:txBody>
        </p:sp>
        <p:grpSp>
          <p:nvGrpSpPr>
            <p:cNvPr id="282" name="Group 281"/>
            <p:cNvGrpSpPr/>
            <p:nvPr/>
          </p:nvGrpSpPr>
          <p:grpSpPr>
            <a:xfrm>
              <a:off x="7310684" y="3592441"/>
              <a:ext cx="197995" cy="219886"/>
              <a:chOff x="7434263" y="-1335463"/>
              <a:chExt cx="947737" cy="1052514"/>
            </a:xfrm>
            <a:solidFill>
              <a:schemeClr val="accent1"/>
            </a:solidFill>
          </p:grpSpPr>
          <p:sp>
            <p:nvSpPr>
              <p:cNvPr id="295"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96"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97"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grpSp>
          <p:nvGrpSpPr>
            <p:cNvPr id="283" name="Group 282"/>
            <p:cNvGrpSpPr/>
            <p:nvPr/>
          </p:nvGrpSpPr>
          <p:grpSpPr>
            <a:xfrm>
              <a:off x="7281786" y="3940325"/>
              <a:ext cx="255791" cy="201540"/>
              <a:chOff x="4962525" y="3957709"/>
              <a:chExt cx="2260600" cy="1781175"/>
            </a:xfrm>
            <a:solidFill>
              <a:schemeClr val="accent1"/>
            </a:solidFill>
          </p:grpSpPr>
          <p:sp>
            <p:nvSpPr>
              <p:cNvPr id="293"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94"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sp>
          <p:nvSpPr>
            <p:cNvPr id="284" name="TextBox 283"/>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rgbClr val="FFFFFF"/>
                  </a:solidFill>
                  <a:latin typeface="Segoe UI"/>
                </a:rPr>
                <a:t>VM</a:t>
              </a:r>
            </a:p>
          </p:txBody>
        </p:sp>
        <p:grpSp>
          <p:nvGrpSpPr>
            <p:cNvPr id="285" name="Group 284"/>
            <p:cNvGrpSpPr/>
            <p:nvPr/>
          </p:nvGrpSpPr>
          <p:grpSpPr>
            <a:xfrm>
              <a:off x="8422868" y="3592442"/>
              <a:ext cx="197995" cy="219885"/>
              <a:chOff x="7434263" y="-1335457"/>
              <a:chExt cx="947737" cy="1052513"/>
            </a:xfrm>
            <a:solidFill>
              <a:schemeClr val="accent1"/>
            </a:solidFill>
          </p:grpSpPr>
          <p:sp>
            <p:nvSpPr>
              <p:cNvPr id="29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9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9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grpSp>
          <p:nvGrpSpPr>
            <p:cNvPr id="286" name="Group 285"/>
            <p:cNvGrpSpPr/>
            <p:nvPr/>
          </p:nvGrpSpPr>
          <p:grpSpPr>
            <a:xfrm>
              <a:off x="8393970" y="3940325"/>
              <a:ext cx="255791" cy="201540"/>
              <a:chOff x="4962525" y="3957717"/>
              <a:chExt cx="2260600" cy="1781175"/>
            </a:xfrm>
            <a:solidFill>
              <a:schemeClr val="accent1"/>
            </a:solidFill>
          </p:grpSpPr>
          <p:sp>
            <p:nvSpPr>
              <p:cNvPr id="28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8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sp>
          <p:nvSpPr>
            <p:cNvPr id="287" name="TextBox 286"/>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rgbClr val="FFFFFF"/>
                  </a:solidFill>
                  <a:latin typeface="Segoe UI"/>
                </a:rPr>
                <a:t>VM</a:t>
              </a:r>
            </a:p>
          </p:txBody>
        </p:sp>
      </p:grpSp>
    </p:spTree>
    <p:extLst>
      <p:ext uri="{BB962C8B-B14F-4D97-AF65-F5344CB8AC3E}">
        <p14:creationId xmlns:p14="http://schemas.microsoft.com/office/powerpoint/2010/main" val="301167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Containers on Hyper-V</a:t>
            </a:r>
          </a:p>
        </p:txBody>
      </p:sp>
      <p:grpSp>
        <p:nvGrpSpPr>
          <p:cNvPr id="61" name="Group 60"/>
          <p:cNvGrpSpPr/>
          <p:nvPr/>
        </p:nvGrpSpPr>
        <p:grpSpPr>
          <a:xfrm>
            <a:off x="3569620" y="1606248"/>
            <a:ext cx="4854520" cy="3346752"/>
            <a:chOff x="3569620" y="2092023"/>
            <a:chExt cx="4854520" cy="3346752"/>
          </a:xfrm>
        </p:grpSpPr>
        <p:sp>
          <p:nvSpPr>
            <p:cNvPr id="60" name="Rectangle 59"/>
            <p:cNvSpPr/>
            <p:nvPr/>
          </p:nvSpPr>
          <p:spPr bwMode="auto">
            <a:xfrm>
              <a:off x="3569620" y="4289184"/>
              <a:ext cx="4854520" cy="114959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b"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a:ea typeface="Segoe UI" pitchFamily="34" charset="0"/>
                  <a:cs typeface="Segoe UI" pitchFamily="34" charset="0"/>
                </a:rPr>
                <a:t>OS</a:t>
              </a:r>
            </a:p>
          </p:txBody>
        </p:sp>
        <p:grpSp>
          <p:nvGrpSpPr>
            <p:cNvPr id="4" name="Group 3"/>
            <p:cNvGrpSpPr/>
            <p:nvPr/>
          </p:nvGrpSpPr>
          <p:grpSpPr>
            <a:xfrm>
              <a:off x="3728802" y="2092023"/>
              <a:ext cx="4536155" cy="2899078"/>
              <a:chOff x="8630018" y="5165203"/>
              <a:chExt cx="2472063" cy="1643614"/>
            </a:xfrm>
          </p:grpSpPr>
          <p:grpSp>
            <p:nvGrpSpPr>
              <p:cNvPr id="5" name="Group 4"/>
              <p:cNvGrpSpPr/>
              <p:nvPr/>
            </p:nvGrpSpPr>
            <p:grpSpPr>
              <a:xfrm>
                <a:off x="8630413" y="6443056"/>
                <a:ext cx="2468878" cy="365761"/>
                <a:chOff x="8598897" y="6443056"/>
                <a:chExt cx="2468878" cy="365761"/>
              </a:xfrm>
            </p:grpSpPr>
            <p:sp>
              <p:nvSpPr>
                <p:cNvPr id="51" name="Rectangle 50"/>
                <p:cNvSpPr/>
                <p:nvPr/>
              </p:nvSpPr>
              <p:spPr bwMode="auto">
                <a:xfrm>
                  <a:off x="8964655" y="6443057"/>
                  <a:ext cx="2103120" cy="36576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176" kern="0" dirty="0">
                      <a:gradFill>
                        <a:gsLst>
                          <a:gs pos="0">
                            <a:srgbClr val="FFFFFF"/>
                          </a:gs>
                          <a:gs pos="100000">
                            <a:srgbClr val="FFFFFF"/>
                          </a:gs>
                        </a:gsLst>
                        <a:lin ang="5400000" scaled="0"/>
                      </a:gradFill>
                      <a:latin typeface="Segoe UI"/>
                      <a:ea typeface="Segoe UI" pitchFamily="34" charset="0"/>
                      <a:cs typeface="Segoe UI" pitchFamily="34" charset="0"/>
                    </a:rPr>
                    <a:t>Hyper-V</a:t>
                  </a: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 name="Group 51"/>
                <p:cNvGrpSpPr/>
                <p:nvPr/>
              </p:nvGrpSpPr>
              <p:grpSpPr>
                <a:xfrm>
                  <a:off x="8598897" y="6443056"/>
                  <a:ext cx="365760" cy="365760"/>
                  <a:chOff x="8598897" y="6443056"/>
                  <a:chExt cx="365760" cy="365760"/>
                </a:xfrm>
              </p:grpSpPr>
              <p:sp>
                <p:nvSpPr>
                  <p:cNvPr id="53" name="Rectangle 52"/>
                  <p:cNvSpPr/>
                  <p:nvPr/>
                </p:nvSpPr>
                <p:spPr bwMode="auto">
                  <a:xfrm>
                    <a:off x="8598897" y="6443056"/>
                    <a:ext cx="365760" cy="36576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4" name="Group 53"/>
                  <p:cNvGrpSpPr/>
                  <p:nvPr/>
                </p:nvGrpSpPr>
                <p:grpSpPr>
                  <a:xfrm>
                    <a:off x="8703931" y="6525062"/>
                    <a:ext cx="155693" cy="201748"/>
                    <a:chOff x="5260975" y="2352675"/>
                    <a:chExt cx="1663700" cy="2155825"/>
                  </a:xfrm>
                  <a:solidFill>
                    <a:schemeClr val="tx2"/>
                  </a:solidFill>
                </p:grpSpPr>
                <p:sp>
                  <p:nvSpPr>
                    <p:cNvPr id="55"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56" name="Oval 17"/>
                    <p:cNvSpPr>
                      <a:spLocks noChangeArrowheads="1"/>
                    </p:cNvSpPr>
                    <p:nvPr/>
                  </p:nvSpPr>
                  <p:spPr bwMode="auto">
                    <a:xfrm>
                      <a:off x="6546850" y="2643188"/>
                      <a:ext cx="128588" cy="123825"/>
                    </a:xfrm>
                    <a:prstGeom prst="ellipse">
                      <a:avLst/>
                    </a:pr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57" name="Oval 18"/>
                    <p:cNvSpPr>
                      <a:spLocks noChangeArrowheads="1"/>
                    </p:cNvSpPr>
                    <p:nvPr/>
                  </p:nvSpPr>
                  <p:spPr bwMode="auto">
                    <a:xfrm>
                      <a:off x="6546850" y="3049588"/>
                      <a:ext cx="128588" cy="125413"/>
                    </a:xfrm>
                    <a:prstGeom prst="ellipse">
                      <a:avLst/>
                    </a:pr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58" name="Oval 19"/>
                    <p:cNvSpPr>
                      <a:spLocks noChangeArrowheads="1"/>
                    </p:cNvSpPr>
                    <p:nvPr/>
                  </p:nvSpPr>
                  <p:spPr bwMode="auto">
                    <a:xfrm>
                      <a:off x="6546850" y="3457575"/>
                      <a:ext cx="128588" cy="123825"/>
                    </a:xfrm>
                    <a:prstGeom prst="ellipse">
                      <a:avLst/>
                    </a:pr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59" name="Oval 20"/>
                    <p:cNvSpPr>
                      <a:spLocks noChangeArrowheads="1"/>
                    </p:cNvSpPr>
                    <p:nvPr/>
                  </p:nvSpPr>
                  <p:spPr bwMode="auto">
                    <a:xfrm>
                      <a:off x="6546850" y="3863975"/>
                      <a:ext cx="128588" cy="123825"/>
                    </a:xfrm>
                    <a:prstGeom prst="ellipse">
                      <a:avLst/>
                    </a:pr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grpSp>
          </p:grpSp>
          <p:grpSp>
            <p:nvGrpSpPr>
              <p:cNvPr id="6" name="Group 5"/>
              <p:cNvGrpSpPr/>
              <p:nvPr/>
            </p:nvGrpSpPr>
            <p:grpSpPr>
              <a:xfrm>
                <a:off x="8630018" y="5165203"/>
                <a:ext cx="777240" cy="1246735"/>
                <a:chOff x="8599821" y="5165203"/>
                <a:chExt cx="777240" cy="1246735"/>
              </a:xfrm>
            </p:grpSpPr>
            <p:grpSp>
              <p:nvGrpSpPr>
                <p:cNvPr id="37" name="Group 36"/>
                <p:cNvGrpSpPr/>
                <p:nvPr/>
              </p:nvGrpSpPr>
              <p:grpSpPr>
                <a:xfrm>
                  <a:off x="8636227" y="5198401"/>
                  <a:ext cx="704429" cy="1174494"/>
                  <a:chOff x="8635106" y="4651691"/>
                  <a:chExt cx="704429" cy="1174494"/>
                </a:xfrm>
              </p:grpSpPr>
              <p:grpSp>
                <p:nvGrpSpPr>
                  <p:cNvPr id="39" name="Group 38"/>
                  <p:cNvGrpSpPr/>
                  <p:nvPr/>
                </p:nvGrpSpPr>
                <p:grpSpPr>
                  <a:xfrm>
                    <a:off x="8635106" y="5551434"/>
                    <a:ext cx="704429" cy="274751"/>
                    <a:chOff x="8635106" y="5542669"/>
                    <a:chExt cx="704429" cy="274751"/>
                  </a:xfrm>
                </p:grpSpPr>
                <p:sp>
                  <p:nvSpPr>
                    <p:cNvPr id="47" name="Rectangle 46"/>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 tIns="146263" rIns="0"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029" dirty="0">
                          <a:solidFill>
                            <a:srgbClr val="FFFFFF"/>
                          </a:solidFill>
                          <a:latin typeface="Segoe UI"/>
                        </a:rPr>
                        <a:t>Kernel</a:t>
                      </a:r>
                      <a:endParaRPr lang="en-US" sz="1078" dirty="0">
                        <a:solidFill>
                          <a:srgbClr val="FFFFFF"/>
                        </a:solidFill>
                        <a:latin typeface="Segoe UI"/>
                      </a:endParaRPr>
                    </a:p>
                  </p:txBody>
                </p:sp>
                <p:grpSp>
                  <p:nvGrpSpPr>
                    <p:cNvPr id="48" name="Group 47"/>
                    <p:cNvGrpSpPr/>
                    <p:nvPr/>
                  </p:nvGrpSpPr>
                  <p:grpSpPr>
                    <a:xfrm>
                      <a:off x="8635106" y="5542670"/>
                      <a:ext cx="276948" cy="274750"/>
                      <a:chOff x="4498836" y="2852262"/>
                      <a:chExt cx="501628" cy="497646"/>
                    </a:xfrm>
                  </p:grpSpPr>
                  <p:sp>
                    <p:nvSpPr>
                      <p:cNvPr id="49" name="Rectangle 48"/>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40" name="Group 39"/>
                  <p:cNvGrpSpPr/>
                  <p:nvPr/>
                </p:nvGrpSpPr>
                <p:grpSpPr>
                  <a:xfrm>
                    <a:off x="8635106" y="4651691"/>
                    <a:ext cx="704429" cy="852494"/>
                    <a:chOff x="1156020" y="2248829"/>
                    <a:chExt cx="704429" cy="852494"/>
                  </a:xfrm>
                </p:grpSpPr>
                <p:sp>
                  <p:nvSpPr>
                    <p:cNvPr id="41" name="TextBox 40"/>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Linux</a:t>
                      </a:r>
                    </a:p>
                  </p:txBody>
                </p:sp>
                <p:sp>
                  <p:nvSpPr>
                    <p:cNvPr id="42" name="Rectangle 41"/>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43" name="Group 42"/>
                    <p:cNvGrpSpPr/>
                    <p:nvPr/>
                  </p:nvGrpSpPr>
                  <p:grpSpPr>
                    <a:xfrm>
                      <a:off x="1282952" y="2590867"/>
                      <a:ext cx="471171" cy="380335"/>
                      <a:chOff x="4406091" y="6049087"/>
                      <a:chExt cx="3960813" cy="3197225"/>
                    </a:xfrm>
                    <a:solidFill>
                      <a:schemeClr val="tx2"/>
                    </a:solidFill>
                  </p:grpSpPr>
                  <p:sp>
                    <p:nvSpPr>
                      <p:cNvPr id="4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45"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46"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grpSp>
            <p:sp>
              <p:nvSpPr>
                <p:cNvPr id="38" name="Rectangle 37"/>
                <p:cNvSpPr/>
                <p:nvPr/>
              </p:nvSpPr>
              <p:spPr bwMode="auto">
                <a:xfrm>
                  <a:off x="8599821"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 name="Group 6"/>
              <p:cNvGrpSpPr/>
              <p:nvPr/>
            </p:nvGrpSpPr>
            <p:grpSpPr>
              <a:xfrm>
                <a:off x="9477430" y="5165203"/>
                <a:ext cx="777240" cy="1246735"/>
                <a:chOff x="9428529" y="5165203"/>
                <a:chExt cx="777240" cy="1246735"/>
              </a:xfrm>
            </p:grpSpPr>
            <p:grpSp>
              <p:nvGrpSpPr>
                <p:cNvPr id="23" name="Group 22"/>
                <p:cNvGrpSpPr/>
                <p:nvPr/>
              </p:nvGrpSpPr>
              <p:grpSpPr>
                <a:xfrm>
                  <a:off x="9464935" y="5198401"/>
                  <a:ext cx="704429" cy="1174494"/>
                  <a:chOff x="8635106" y="4651691"/>
                  <a:chExt cx="704429" cy="1174494"/>
                </a:xfrm>
              </p:grpSpPr>
              <p:grpSp>
                <p:nvGrpSpPr>
                  <p:cNvPr id="25" name="Group 24"/>
                  <p:cNvGrpSpPr/>
                  <p:nvPr/>
                </p:nvGrpSpPr>
                <p:grpSpPr>
                  <a:xfrm>
                    <a:off x="8635106" y="5551434"/>
                    <a:ext cx="704429" cy="274751"/>
                    <a:chOff x="8635106" y="5542669"/>
                    <a:chExt cx="704429" cy="274751"/>
                  </a:xfrm>
                </p:grpSpPr>
                <p:sp>
                  <p:nvSpPr>
                    <p:cNvPr id="33" name="Rectangle 32"/>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 tIns="146263" rIns="0"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029" dirty="0">
                          <a:solidFill>
                            <a:srgbClr val="FFFFFF"/>
                          </a:solidFill>
                          <a:latin typeface="Segoe UI"/>
                        </a:rPr>
                        <a:t>Kernel</a:t>
                      </a:r>
                      <a:endParaRPr lang="en-US" sz="1078" dirty="0">
                        <a:solidFill>
                          <a:srgbClr val="FFFFFF"/>
                        </a:solidFill>
                        <a:latin typeface="Segoe UI"/>
                      </a:endParaRPr>
                    </a:p>
                  </p:txBody>
                </p:sp>
                <p:grpSp>
                  <p:nvGrpSpPr>
                    <p:cNvPr id="34" name="Group 33"/>
                    <p:cNvGrpSpPr/>
                    <p:nvPr/>
                  </p:nvGrpSpPr>
                  <p:grpSpPr>
                    <a:xfrm>
                      <a:off x="8635106" y="5542670"/>
                      <a:ext cx="276948" cy="274750"/>
                      <a:chOff x="4498836" y="2852262"/>
                      <a:chExt cx="501628" cy="497646"/>
                    </a:xfrm>
                  </p:grpSpPr>
                  <p:sp>
                    <p:nvSpPr>
                      <p:cNvPr id="35" name="Rectangle 34"/>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6" name="Group 25"/>
                  <p:cNvGrpSpPr/>
                  <p:nvPr/>
                </p:nvGrpSpPr>
                <p:grpSpPr>
                  <a:xfrm>
                    <a:off x="8635106" y="4651691"/>
                    <a:ext cx="704429" cy="852494"/>
                    <a:chOff x="1156020" y="2248829"/>
                    <a:chExt cx="704429" cy="852494"/>
                  </a:xfrm>
                </p:grpSpPr>
                <p:sp>
                  <p:nvSpPr>
                    <p:cNvPr id="27" name="TextBox 2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Windows</a:t>
                      </a:r>
                    </a:p>
                  </p:txBody>
                </p:sp>
                <p:sp>
                  <p:nvSpPr>
                    <p:cNvPr id="28" name="Rectangle 2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29" name="Group 28"/>
                    <p:cNvGrpSpPr/>
                    <p:nvPr/>
                  </p:nvGrpSpPr>
                  <p:grpSpPr>
                    <a:xfrm>
                      <a:off x="1282952" y="2590867"/>
                      <a:ext cx="471171" cy="380335"/>
                      <a:chOff x="4406091" y="6049087"/>
                      <a:chExt cx="3960813" cy="3197225"/>
                    </a:xfrm>
                    <a:solidFill>
                      <a:schemeClr val="tx2"/>
                    </a:solidFill>
                  </p:grpSpPr>
                  <p:sp>
                    <p:nvSpPr>
                      <p:cNvPr id="3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3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3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grpSp>
            <p:sp>
              <p:nvSpPr>
                <p:cNvPr id="24" name="Rectangle 23"/>
                <p:cNvSpPr/>
                <p:nvPr/>
              </p:nvSpPr>
              <p:spPr bwMode="auto">
                <a:xfrm>
                  <a:off x="9428529"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 name="Group 7"/>
              <p:cNvGrpSpPr/>
              <p:nvPr/>
            </p:nvGrpSpPr>
            <p:grpSpPr>
              <a:xfrm>
                <a:off x="10324841" y="5165203"/>
                <a:ext cx="777240" cy="1246735"/>
                <a:chOff x="10263860" y="5165203"/>
                <a:chExt cx="777240" cy="1246735"/>
              </a:xfrm>
            </p:grpSpPr>
            <p:grpSp>
              <p:nvGrpSpPr>
                <p:cNvPr id="9" name="Group 8"/>
                <p:cNvGrpSpPr/>
                <p:nvPr/>
              </p:nvGrpSpPr>
              <p:grpSpPr>
                <a:xfrm>
                  <a:off x="10300266" y="5198401"/>
                  <a:ext cx="704429" cy="1174494"/>
                  <a:chOff x="8635106" y="4651691"/>
                  <a:chExt cx="704429" cy="1174494"/>
                </a:xfrm>
              </p:grpSpPr>
              <p:grpSp>
                <p:nvGrpSpPr>
                  <p:cNvPr id="11" name="Group 10"/>
                  <p:cNvGrpSpPr/>
                  <p:nvPr/>
                </p:nvGrpSpPr>
                <p:grpSpPr>
                  <a:xfrm>
                    <a:off x="8635106" y="5551434"/>
                    <a:ext cx="704429" cy="274751"/>
                    <a:chOff x="8635106" y="5542669"/>
                    <a:chExt cx="704429" cy="274751"/>
                  </a:xfrm>
                </p:grpSpPr>
                <p:sp>
                  <p:nvSpPr>
                    <p:cNvPr id="19" name="Rectangle 18"/>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 tIns="146263" rIns="0"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029" dirty="0">
                          <a:solidFill>
                            <a:srgbClr val="FFFFFF"/>
                          </a:solidFill>
                          <a:latin typeface="Segoe UI"/>
                        </a:rPr>
                        <a:t>Kernel</a:t>
                      </a:r>
                      <a:endParaRPr lang="en-US" sz="1078" dirty="0">
                        <a:solidFill>
                          <a:srgbClr val="FFFFFF"/>
                        </a:solidFill>
                        <a:latin typeface="Segoe UI"/>
                      </a:endParaRPr>
                    </a:p>
                  </p:txBody>
                </p:sp>
                <p:grpSp>
                  <p:nvGrpSpPr>
                    <p:cNvPr id="20" name="Group 19"/>
                    <p:cNvGrpSpPr/>
                    <p:nvPr/>
                  </p:nvGrpSpPr>
                  <p:grpSpPr>
                    <a:xfrm>
                      <a:off x="8635106" y="5542670"/>
                      <a:ext cx="276948" cy="274750"/>
                      <a:chOff x="4498836" y="2852262"/>
                      <a:chExt cx="501628" cy="497646"/>
                    </a:xfrm>
                  </p:grpSpPr>
                  <p:sp>
                    <p:nvSpPr>
                      <p:cNvPr id="21" name="Rectangle 20"/>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2" name="Group 11"/>
                  <p:cNvGrpSpPr/>
                  <p:nvPr/>
                </p:nvGrpSpPr>
                <p:grpSpPr>
                  <a:xfrm>
                    <a:off x="8635106" y="4651691"/>
                    <a:ext cx="704429" cy="852494"/>
                    <a:chOff x="1156020" y="2248829"/>
                    <a:chExt cx="704429" cy="852494"/>
                  </a:xfrm>
                </p:grpSpPr>
                <p:sp>
                  <p:nvSpPr>
                    <p:cNvPr id="13" name="TextBox 1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Linux</a:t>
                      </a:r>
                    </a:p>
                  </p:txBody>
                </p:sp>
                <p:sp>
                  <p:nvSpPr>
                    <p:cNvPr id="14" name="Rectangle 1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15" name="Group 14"/>
                    <p:cNvGrpSpPr/>
                    <p:nvPr/>
                  </p:nvGrpSpPr>
                  <p:grpSpPr>
                    <a:xfrm>
                      <a:off x="1282952" y="2590867"/>
                      <a:ext cx="471171" cy="380335"/>
                      <a:chOff x="4406091" y="6049087"/>
                      <a:chExt cx="3960813" cy="3197225"/>
                    </a:xfrm>
                    <a:solidFill>
                      <a:schemeClr val="tx2"/>
                    </a:solidFill>
                  </p:grpSpPr>
                  <p:sp>
                    <p:nvSpPr>
                      <p:cNvPr id="1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1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1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grpSp>
            <p:sp>
              <p:nvSpPr>
                <p:cNvPr id="10" name="Rectangle 9"/>
                <p:cNvSpPr/>
                <p:nvPr/>
              </p:nvSpPr>
              <p:spPr bwMode="auto">
                <a:xfrm>
                  <a:off x="10263860"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
        <p:nvSpPr>
          <p:cNvPr id="3" name="Rectangle 2"/>
          <p:cNvSpPr/>
          <p:nvPr/>
        </p:nvSpPr>
        <p:spPr>
          <a:xfrm>
            <a:off x="1341090" y="5236566"/>
            <a:ext cx="9509820" cy="1200329"/>
          </a:xfrm>
          <a:prstGeom prst="rect">
            <a:avLst/>
          </a:prstGeom>
        </p:spPr>
        <p:txBody>
          <a:bodyPr wrap="square">
            <a:spAutoFit/>
          </a:bodyPr>
          <a:lstStyle/>
          <a:p>
            <a:pPr algn="ctr"/>
            <a:r>
              <a:rPr lang="en-US" sz="2400" dirty="0">
                <a:solidFill>
                  <a:srgbClr val="41424E"/>
                </a:solidFill>
                <a:latin typeface="Segoe UI" panose="020B0502040204020203" pitchFamily="34" charset="0"/>
              </a:rPr>
              <a:t> ”The </a:t>
            </a:r>
            <a:r>
              <a:rPr lang="en-US" sz="2400" dirty="0" err="1">
                <a:solidFill>
                  <a:srgbClr val="41424E"/>
                </a:solidFill>
                <a:latin typeface="Segoe UI" panose="020B0502040204020203" pitchFamily="34" charset="0"/>
              </a:rPr>
              <a:t>docker</a:t>
            </a:r>
            <a:r>
              <a:rPr lang="en-US" sz="2400" dirty="0">
                <a:solidFill>
                  <a:srgbClr val="41424E"/>
                </a:solidFill>
                <a:latin typeface="Segoe UI" panose="020B0502040204020203" pitchFamily="34" charset="0"/>
              </a:rPr>
              <a:t>/end-user experience the goal/plan is that it’s just a </a:t>
            </a:r>
            <a:r>
              <a:rPr lang="en-US" sz="2400" dirty="0" err="1">
                <a:solidFill>
                  <a:srgbClr val="41424E"/>
                </a:solidFill>
                <a:latin typeface="Segoe UI" panose="020B0502040204020203" pitchFamily="34" charset="0"/>
              </a:rPr>
              <a:t>docker</a:t>
            </a:r>
            <a:r>
              <a:rPr lang="en-US" sz="2400" dirty="0">
                <a:solidFill>
                  <a:srgbClr val="41424E"/>
                </a:solidFill>
                <a:latin typeface="Segoe UI" panose="020B0502040204020203" pitchFamily="34" charset="0"/>
              </a:rPr>
              <a:t> pull/</a:t>
            </a:r>
            <a:r>
              <a:rPr lang="en-US" sz="2400" dirty="0" err="1">
                <a:solidFill>
                  <a:srgbClr val="41424E"/>
                </a:solidFill>
                <a:latin typeface="Segoe UI" panose="020B0502040204020203" pitchFamily="34" charset="0"/>
              </a:rPr>
              <a:t>docker</a:t>
            </a:r>
            <a:r>
              <a:rPr lang="en-US" sz="2400" dirty="0">
                <a:solidFill>
                  <a:srgbClr val="41424E"/>
                </a:solidFill>
                <a:latin typeface="Segoe UI" panose="020B0502040204020203" pitchFamily="34" charset="0"/>
              </a:rPr>
              <a:t> run – regardless of whether the image is Linux or Windows based”</a:t>
            </a:r>
            <a:endParaRPr lang="en-US" sz="2400" dirty="0"/>
          </a:p>
        </p:txBody>
      </p:sp>
    </p:spTree>
    <p:extLst>
      <p:ext uri="{BB962C8B-B14F-4D97-AF65-F5344CB8AC3E}">
        <p14:creationId xmlns:p14="http://schemas.microsoft.com/office/powerpoint/2010/main" val="10435299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33" y="2980788"/>
            <a:ext cx="12101735" cy="927809"/>
          </a:xfrm>
        </p:spPr>
        <p:txBody>
          <a:bodyPr vert="horz" wrap="square" lIns="143428" tIns="89642" rIns="143428" bIns="89642" rtlCol="0" anchor="t">
            <a:noAutofit/>
          </a:bodyPr>
          <a:lstStyle/>
          <a:p>
            <a:pPr algn="ctr"/>
            <a:r>
              <a:rPr lang="en-US" sz="4705" dirty="0">
                <a:gradFill>
                  <a:gsLst>
                    <a:gs pos="1250">
                      <a:schemeClr val="tx1"/>
                    </a:gs>
                    <a:gs pos="100000">
                      <a:schemeClr val="tx1"/>
                    </a:gs>
                  </a:gsLst>
                  <a:lin ang="5400000" scaled="0"/>
                </a:gradFill>
              </a:rPr>
              <a:t>Why containers?</a:t>
            </a:r>
          </a:p>
        </p:txBody>
      </p:sp>
    </p:spTree>
    <p:extLst>
      <p:ext uri="{BB962C8B-B14F-4D97-AF65-F5344CB8AC3E}">
        <p14:creationId xmlns:p14="http://schemas.microsoft.com/office/powerpoint/2010/main" val="184048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3428" tIns="89642" rIns="143428" bIns="89642" rtlCol="0" anchor="t">
            <a:noAutofit/>
          </a:bodyPr>
          <a:lstStyle/>
          <a:p>
            <a:r>
              <a:rPr lang="en-US" sz="4705" dirty="0">
                <a:gradFill>
                  <a:gsLst>
                    <a:gs pos="1250">
                      <a:schemeClr val="tx1"/>
                    </a:gs>
                    <a:gs pos="100000">
                      <a:schemeClr val="tx1"/>
                    </a:gs>
                  </a:gsLst>
                  <a:lin ang="5400000" scaled="0"/>
                </a:gradFill>
              </a:rPr>
              <a:t>How do containers make it easier?</a:t>
            </a:r>
          </a:p>
        </p:txBody>
      </p:sp>
      <p:sp>
        <p:nvSpPr>
          <p:cNvPr id="3" name="Rectangle 2"/>
          <p:cNvSpPr/>
          <p:nvPr/>
        </p:nvSpPr>
        <p:spPr bwMode="auto">
          <a:xfrm>
            <a:off x="343941" y="1337342"/>
            <a:ext cx="5527953" cy="53038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6170703" y="1337342"/>
            <a:ext cx="5751748" cy="53038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165508" y="665023"/>
            <a:ext cx="3884818" cy="20169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Consistency</a:t>
            </a:r>
          </a:p>
        </p:txBody>
      </p:sp>
      <p:sp>
        <p:nvSpPr>
          <p:cNvPr id="7" name="Rectangle: Rounded Corners 6"/>
          <p:cNvSpPr/>
          <p:nvPr/>
        </p:nvSpPr>
        <p:spPr bwMode="auto">
          <a:xfrm>
            <a:off x="3479842" y="2345820"/>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Fast Iterations</a:t>
            </a:r>
          </a:p>
        </p:txBody>
      </p:sp>
      <p:sp>
        <p:nvSpPr>
          <p:cNvPr id="8" name="Rectangle: Rounded Corners 7"/>
          <p:cNvSpPr/>
          <p:nvPr/>
        </p:nvSpPr>
        <p:spPr bwMode="auto">
          <a:xfrm>
            <a:off x="717451" y="2319122"/>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Rapid</a:t>
            </a:r>
          </a:p>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Deployment</a:t>
            </a:r>
          </a:p>
        </p:txBody>
      </p:sp>
      <p:sp>
        <p:nvSpPr>
          <p:cNvPr id="9" name="Rectangle: Rounded Corners 8"/>
          <p:cNvSpPr/>
          <p:nvPr/>
        </p:nvSpPr>
        <p:spPr bwMode="auto">
          <a:xfrm>
            <a:off x="717451" y="3786466"/>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Reproducibility</a:t>
            </a:r>
          </a:p>
        </p:txBody>
      </p:sp>
      <p:sp>
        <p:nvSpPr>
          <p:cNvPr id="12" name="Rectangle: Rounded Corners 11"/>
          <p:cNvSpPr/>
          <p:nvPr/>
        </p:nvSpPr>
        <p:spPr bwMode="auto">
          <a:xfrm>
            <a:off x="6503403" y="2344899"/>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Service Separation</a:t>
            </a:r>
          </a:p>
        </p:txBody>
      </p:sp>
      <p:sp>
        <p:nvSpPr>
          <p:cNvPr id="13" name="Rectangle: Rounded Corners 12"/>
          <p:cNvSpPr/>
          <p:nvPr/>
        </p:nvSpPr>
        <p:spPr bwMode="auto">
          <a:xfrm>
            <a:off x="9521366" y="2319122"/>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High Availability</a:t>
            </a:r>
          </a:p>
        </p:txBody>
      </p:sp>
      <p:sp>
        <p:nvSpPr>
          <p:cNvPr id="14" name="Rectangle: Rounded Corners 13"/>
          <p:cNvSpPr/>
          <p:nvPr/>
        </p:nvSpPr>
        <p:spPr bwMode="auto">
          <a:xfrm>
            <a:off x="9526194" y="3813164"/>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Test at Scale</a:t>
            </a:r>
          </a:p>
        </p:txBody>
      </p:sp>
      <p:sp>
        <p:nvSpPr>
          <p:cNvPr id="15" name="Rectangle: Rounded Corners 14"/>
          <p:cNvSpPr/>
          <p:nvPr/>
        </p:nvSpPr>
        <p:spPr bwMode="auto">
          <a:xfrm>
            <a:off x="3479842" y="3786466"/>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On Any Cloud</a:t>
            </a:r>
          </a:p>
        </p:txBody>
      </p:sp>
      <p:sp>
        <p:nvSpPr>
          <p:cNvPr id="17" name="Rectangle: Rounded Corners 16"/>
          <p:cNvSpPr/>
          <p:nvPr/>
        </p:nvSpPr>
        <p:spPr bwMode="auto">
          <a:xfrm>
            <a:off x="6503403" y="3838941"/>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Scalability</a:t>
            </a:r>
          </a:p>
        </p:txBody>
      </p:sp>
      <p:sp>
        <p:nvSpPr>
          <p:cNvPr id="18" name="Rectangle: Rounded Corners 17"/>
          <p:cNvSpPr/>
          <p:nvPr/>
        </p:nvSpPr>
        <p:spPr bwMode="auto">
          <a:xfrm>
            <a:off x="8172872" y="5280507"/>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solidFill>
                  <a:schemeClr val="tx2"/>
                </a:solidFill>
                <a:ea typeface="Segoe UI" pitchFamily="34" charset="0"/>
                <a:cs typeface="Segoe UI" pitchFamily="34" charset="0"/>
              </a:rPr>
              <a:t>Reduced Costs</a:t>
            </a:r>
            <a:endParaRPr lang="en-US" sz="1765" dirty="0">
              <a:solidFill>
                <a:schemeClr val="tx2"/>
              </a:solidFill>
              <a:ea typeface="Segoe UI" pitchFamily="34" charset="0"/>
              <a:cs typeface="Segoe UI" pitchFamily="34" charset="0"/>
            </a:endParaRPr>
          </a:p>
        </p:txBody>
      </p:sp>
      <p:sp>
        <p:nvSpPr>
          <p:cNvPr id="19" name="Rectangle: Rounded Corners 18"/>
          <p:cNvSpPr/>
          <p:nvPr/>
        </p:nvSpPr>
        <p:spPr bwMode="auto">
          <a:xfrm>
            <a:off x="2121849" y="5280507"/>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Immutability</a:t>
            </a:r>
          </a:p>
        </p:txBody>
      </p:sp>
      <p:sp>
        <p:nvSpPr>
          <p:cNvPr id="20" name="Rectangle 19"/>
          <p:cNvSpPr/>
          <p:nvPr/>
        </p:nvSpPr>
        <p:spPr bwMode="auto">
          <a:xfrm>
            <a:off x="7216532" y="672182"/>
            <a:ext cx="3884818" cy="20169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Efficiency</a:t>
            </a:r>
          </a:p>
        </p:txBody>
      </p:sp>
    </p:spTree>
    <p:extLst>
      <p:ext uri="{BB962C8B-B14F-4D97-AF65-F5344CB8AC3E}">
        <p14:creationId xmlns:p14="http://schemas.microsoft.com/office/powerpoint/2010/main" val="130711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13" grpId="0" animBg="1"/>
      <p:bldP spid="14" grpId="0" animBg="1"/>
      <p:bldP spid="15" grpId="0" animBg="1"/>
      <p:bldP spid="17" grpId="0" animBg="1"/>
      <p:bldP spid="18"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rot="21328985">
            <a:off x="4004125" y="1417925"/>
            <a:ext cx="3585812" cy="236528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2058" name="Picture 10"/>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1903" y="1727871"/>
            <a:ext cx="3114883" cy="325833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Before Container Standards</a:t>
            </a:r>
          </a:p>
        </p:txBody>
      </p:sp>
      <p:pic>
        <p:nvPicPr>
          <p:cNvPr id="2056" name="Picture 8" descr="https://upload.wikimedia.org/wikipedia/commons/0/0e/Loading_%22Clan_McDougall%22_with_frozen_meat_for_England.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rot="265950">
            <a:off x="2809109" y="3915390"/>
            <a:ext cx="4033912" cy="291165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2050" name="Picture 2" descr="http://www.ibiblio.org/hyperwar/OnlineLibrary/photos/images/g440000/g441385.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rot="276093">
            <a:off x="7479270" y="2335680"/>
            <a:ext cx="4553765" cy="375378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62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8"/>
                                        </p:tgtEl>
                                        <p:attrNameLst>
                                          <p:attrName>style.visibility</p:attrName>
                                        </p:attrNameLst>
                                      </p:cBhvr>
                                      <p:to>
                                        <p:strVal val="visible"/>
                                      </p:to>
                                    </p:set>
                                    <p:animEffect transition="in" filter="fade">
                                      <p:cBhvr>
                                        <p:cTn id="7" dur="800"/>
                                        <p:tgtEl>
                                          <p:spTgt spid="2058"/>
                                        </p:tgtEl>
                                      </p:cBhvr>
                                    </p:animEffect>
                                  </p:childTnLst>
                                </p:cTn>
                              </p:par>
                              <p:par>
                                <p:cTn id="8" presetID="10" presetClass="entr" presetSubtype="0" fill="hold" nodeType="withEffect">
                                  <p:stCondLst>
                                    <p:cond delay="600"/>
                                  </p:stCondLst>
                                  <p:childTnLst>
                                    <p:set>
                                      <p:cBhvr>
                                        <p:cTn id="9" dur="1" fill="hold">
                                          <p:stCondLst>
                                            <p:cond delay="0"/>
                                          </p:stCondLst>
                                        </p:cTn>
                                        <p:tgtEl>
                                          <p:spTgt spid="2052"/>
                                        </p:tgtEl>
                                        <p:attrNameLst>
                                          <p:attrName>style.visibility</p:attrName>
                                        </p:attrNameLst>
                                      </p:cBhvr>
                                      <p:to>
                                        <p:strVal val="visible"/>
                                      </p:to>
                                    </p:set>
                                    <p:animEffect transition="in" filter="fade">
                                      <p:cBhvr>
                                        <p:cTn id="10" dur="1200"/>
                                        <p:tgtEl>
                                          <p:spTgt spid="2052"/>
                                        </p:tgtEl>
                                      </p:cBhvr>
                                    </p:animEffect>
                                  </p:childTnLst>
                                </p:cTn>
                              </p:par>
                              <p:par>
                                <p:cTn id="11" presetID="10" presetClass="entr" presetSubtype="0" fill="hold" nodeType="withEffect">
                                  <p:stCondLst>
                                    <p:cond delay="1500"/>
                                  </p:stCondLst>
                                  <p:childTnLst>
                                    <p:set>
                                      <p:cBhvr>
                                        <p:cTn id="12" dur="1" fill="hold">
                                          <p:stCondLst>
                                            <p:cond delay="0"/>
                                          </p:stCondLst>
                                        </p:cTn>
                                        <p:tgtEl>
                                          <p:spTgt spid="2056"/>
                                        </p:tgtEl>
                                        <p:attrNameLst>
                                          <p:attrName>style.visibility</p:attrName>
                                        </p:attrNameLst>
                                      </p:cBhvr>
                                      <p:to>
                                        <p:strVal val="visible"/>
                                      </p:to>
                                    </p:set>
                                    <p:animEffect transition="in" filter="fade">
                                      <p:cBhvr>
                                        <p:cTn id="13" dur="800"/>
                                        <p:tgtEl>
                                          <p:spTgt spid="2056"/>
                                        </p:tgtEl>
                                      </p:cBhvr>
                                    </p:animEffect>
                                  </p:childTnLst>
                                </p:cTn>
                              </p:par>
                              <p:par>
                                <p:cTn id="14" presetID="10" presetClass="entr" presetSubtype="0" fill="hold" nodeType="withEffect">
                                  <p:stCondLst>
                                    <p:cond delay="210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33" y="2980788"/>
            <a:ext cx="12101735" cy="927809"/>
          </a:xfrm>
        </p:spPr>
        <p:txBody>
          <a:bodyPr vert="horz" wrap="square" lIns="143428" tIns="89642" rIns="143428" bIns="89642" rtlCol="0" anchor="t">
            <a:noAutofit/>
          </a:bodyPr>
          <a:lstStyle/>
          <a:p>
            <a:pPr algn="ctr"/>
            <a:r>
              <a:rPr lang="en-US" sz="4705" dirty="0">
                <a:gradFill>
                  <a:gsLst>
                    <a:gs pos="1250">
                      <a:schemeClr val="tx1"/>
                    </a:gs>
                    <a:gs pos="100000">
                      <a:schemeClr val="tx1"/>
                    </a:gs>
                  </a:gsLst>
                  <a:lin ang="5400000" scaled="0"/>
                </a:gradFill>
              </a:rPr>
              <a:t>Docker Specifics</a:t>
            </a:r>
          </a:p>
        </p:txBody>
      </p:sp>
    </p:spTree>
    <p:extLst>
      <p:ext uri="{BB962C8B-B14F-4D97-AF65-F5344CB8AC3E}">
        <p14:creationId xmlns:p14="http://schemas.microsoft.com/office/powerpoint/2010/main" val="53131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5133" y="1203584"/>
            <a:ext cx="11961545" cy="5419562"/>
          </a:xfrm>
          <a:prstGeom prst="rect">
            <a:avLst/>
          </a:prstGeom>
        </p:spPr>
        <p:txBody>
          <a:bodyPr>
            <a:normAutofit/>
          </a:bodyPr>
          <a:lstStyle/>
          <a:p>
            <a:r>
              <a:rPr lang="en-US" sz="4705" b="1" dirty="0"/>
              <a:t>Docker Host</a:t>
            </a:r>
            <a:r>
              <a:rPr lang="en-US" sz="3529" dirty="0"/>
              <a:t> </a:t>
            </a:r>
            <a:r>
              <a:rPr lang="en-US" sz="3137" dirty="0"/>
              <a:t>VM machine running the containers</a:t>
            </a:r>
            <a:endParaRPr lang="en-US" b="1" dirty="0"/>
          </a:p>
          <a:p>
            <a:endParaRPr lang="en-US" sz="4117" b="1" dirty="0"/>
          </a:p>
          <a:p>
            <a:r>
              <a:rPr lang="en-US" sz="4117" b="1" dirty="0"/>
              <a:t>Docker Client</a:t>
            </a:r>
            <a:r>
              <a:rPr lang="en-US" dirty="0"/>
              <a:t> </a:t>
            </a:r>
            <a:r>
              <a:rPr lang="en-US" sz="3137" dirty="0"/>
              <a:t>CLI between user and Docker Host</a:t>
            </a:r>
          </a:p>
          <a:p>
            <a:endParaRPr lang="en-US" sz="4117" b="1" dirty="0"/>
          </a:p>
          <a:p>
            <a:r>
              <a:rPr lang="en-US" sz="4117" b="1" dirty="0"/>
              <a:t>Docker Hub</a:t>
            </a:r>
            <a:r>
              <a:rPr lang="en-US" sz="3200" dirty="0"/>
              <a:t> </a:t>
            </a:r>
            <a:r>
              <a:rPr lang="en-US" sz="3137" dirty="0"/>
              <a:t>Sharing and managing images</a:t>
            </a:r>
          </a:p>
          <a:p>
            <a:endParaRPr lang="en-US" sz="3137" dirty="0"/>
          </a:p>
          <a:p>
            <a:endParaRPr lang="en-US" dirty="0"/>
          </a:p>
        </p:txBody>
      </p:sp>
      <p:sp>
        <p:nvSpPr>
          <p:cNvPr id="2" name="Title 1"/>
          <p:cNvSpPr>
            <a:spLocks noGrp="1"/>
          </p:cNvSpPr>
          <p:nvPr>
            <p:ph type="title"/>
          </p:nvPr>
        </p:nvSpPr>
        <p:spPr>
          <a:xfrm>
            <a:off x="194537" y="142109"/>
            <a:ext cx="10514108" cy="741675"/>
          </a:xfrm>
        </p:spPr>
        <p:txBody>
          <a:bodyPr/>
          <a:lstStyle/>
          <a:p>
            <a:r>
              <a:rPr lang="en-US" dirty="0"/>
              <a:t>Terminology</a:t>
            </a:r>
          </a:p>
        </p:txBody>
      </p:sp>
    </p:spTree>
    <p:extLst>
      <p:ext uri="{BB962C8B-B14F-4D97-AF65-F5344CB8AC3E}">
        <p14:creationId xmlns:p14="http://schemas.microsoft.com/office/powerpoint/2010/main" val="173996338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37" y="142109"/>
            <a:ext cx="10514108" cy="741675"/>
          </a:xfrm>
        </p:spPr>
        <p:txBody>
          <a:bodyPr/>
          <a:lstStyle/>
          <a:p>
            <a:r>
              <a:rPr lang="en-US" dirty="0"/>
              <a:t>Terminology</a:t>
            </a:r>
          </a:p>
        </p:txBody>
      </p:sp>
      <p:sp>
        <p:nvSpPr>
          <p:cNvPr id="4" name="Rounded Rectangle 3"/>
          <p:cNvSpPr/>
          <p:nvPr/>
        </p:nvSpPr>
        <p:spPr bwMode="auto">
          <a:xfrm>
            <a:off x="2517774" y="4453764"/>
            <a:ext cx="4191000" cy="1822714"/>
          </a:xfrm>
          <a:prstGeom prst="roundRect">
            <a:avLst/>
          </a:prstGeom>
          <a:solidFill>
            <a:schemeClr val="tx1"/>
          </a:solidFill>
          <a:ln w="19050">
            <a:solidFill>
              <a:srgbClr val="008272"/>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ounded Rectangle 4"/>
          <p:cNvSpPr/>
          <p:nvPr/>
        </p:nvSpPr>
        <p:spPr bwMode="auto">
          <a:xfrm>
            <a:off x="2517774" y="4904995"/>
            <a:ext cx="3733800" cy="1365514"/>
          </a:xfrm>
          <a:prstGeom prst="roundRect">
            <a:avLst/>
          </a:prstGeom>
          <a:solidFill>
            <a:schemeClr val="tx1"/>
          </a:solidFill>
          <a:ln w="19050">
            <a:solidFill>
              <a:schemeClr val="accent6"/>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ounded Rectangle 5"/>
          <p:cNvSpPr/>
          <p:nvPr/>
        </p:nvSpPr>
        <p:spPr bwMode="auto">
          <a:xfrm>
            <a:off x="2517774" y="5362196"/>
            <a:ext cx="3352800" cy="902462"/>
          </a:xfrm>
          <a:prstGeom prst="roundRect">
            <a:avLst/>
          </a:prstGeom>
          <a:solidFill>
            <a:schemeClr val="tx1"/>
          </a:solidFill>
          <a:ln w="19050">
            <a:solidFill>
              <a:schemeClr val="accent6"/>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ounded Rectangle 6"/>
          <p:cNvSpPr/>
          <p:nvPr/>
        </p:nvSpPr>
        <p:spPr bwMode="auto">
          <a:xfrm>
            <a:off x="2517774" y="5813543"/>
            <a:ext cx="2971800" cy="457083"/>
          </a:xfrm>
          <a:prstGeom prst="roundRect">
            <a:avLst/>
          </a:prstGeom>
          <a:solidFill>
            <a:schemeClr val="tx1"/>
          </a:solidFill>
          <a:ln w="19050">
            <a:solidFill>
              <a:schemeClr val="accent6"/>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ectangle 7"/>
          <p:cNvSpPr/>
          <p:nvPr/>
        </p:nvSpPr>
        <p:spPr bwMode="auto">
          <a:xfrm>
            <a:off x="2517774" y="5819395"/>
            <a:ext cx="2133600" cy="451231"/>
          </a:xfrm>
          <a:prstGeom prst="rect">
            <a:avLst/>
          </a:prstGeom>
          <a:solidFill>
            <a:schemeClr val="tx1"/>
          </a:solidFill>
          <a:ln w="127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bg1"/>
                </a:solidFill>
              </a:rPr>
              <a:t>Read Layer</a:t>
            </a:r>
          </a:p>
        </p:txBody>
      </p:sp>
      <p:sp>
        <p:nvSpPr>
          <p:cNvPr id="9" name="Rectangle 8"/>
          <p:cNvSpPr/>
          <p:nvPr/>
        </p:nvSpPr>
        <p:spPr bwMode="auto">
          <a:xfrm>
            <a:off x="2517774" y="4910964"/>
            <a:ext cx="2133600" cy="451231"/>
          </a:xfrm>
          <a:prstGeom prst="rect">
            <a:avLst/>
          </a:prstGeom>
          <a:solidFill>
            <a:schemeClr val="tx1"/>
          </a:solidFill>
          <a:ln w="127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bg1"/>
                </a:solidFill>
              </a:rPr>
              <a:t>Read Layer</a:t>
            </a:r>
          </a:p>
        </p:txBody>
      </p:sp>
      <p:sp>
        <p:nvSpPr>
          <p:cNvPr id="10" name="Rectangle 9"/>
          <p:cNvSpPr/>
          <p:nvPr/>
        </p:nvSpPr>
        <p:spPr bwMode="auto">
          <a:xfrm>
            <a:off x="2517774" y="5368164"/>
            <a:ext cx="2133600" cy="451231"/>
          </a:xfrm>
          <a:prstGeom prst="rect">
            <a:avLst/>
          </a:prstGeom>
          <a:solidFill>
            <a:schemeClr val="tx1"/>
          </a:solidFill>
          <a:ln w="127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bg1"/>
                </a:solidFill>
              </a:rPr>
              <a:t>Read Layer</a:t>
            </a:r>
          </a:p>
        </p:txBody>
      </p:sp>
      <p:sp>
        <p:nvSpPr>
          <p:cNvPr id="11" name="Rectangle 10"/>
          <p:cNvSpPr/>
          <p:nvPr/>
        </p:nvSpPr>
        <p:spPr bwMode="auto">
          <a:xfrm>
            <a:off x="2517774" y="4453764"/>
            <a:ext cx="2133600" cy="451231"/>
          </a:xfrm>
          <a:prstGeom prst="rect">
            <a:avLst/>
          </a:prstGeom>
          <a:solidFill>
            <a:schemeClr val="tx1"/>
          </a:solidFill>
          <a:ln w="1270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bg1"/>
                </a:solidFill>
              </a:rPr>
              <a:t>Read-Write Layer</a:t>
            </a:r>
          </a:p>
        </p:txBody>
      </p:sp>
      <p:sp>
        <p:nvSpPr>
          <p:cNvPr id="12" name="Oval 11"/>
          <p:cNvSpPr/>
          <p:nvPr/>
        </p:nvSpPr>
        <p:spPr bwMode="auto">
          <a:xfrm>
            <a:off x="4956174" y="5892283"/>
            <a:ext cx="304800" cy="299602"/>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1</a:t>
            </a:r>
          </a:p>
        </p:txBody>
      </p:sp>
      <p:sp>
        <p:nvSpPr>
          <p:cNvPr id="13" name="Oval 12"/>
          <p:cNvSpPr/>
          <p:nvPr/>
        </p:nvSpPr>
        <p:spPr bwMode="auto">
          <a:xfrm>
            <a:off x="5453013" y="5454602"/>
            <a:ext cx="304800" cy="299602"/>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2</a:t>
            </a:r>
            <a:endParaRPr lang="en-US" sz="2000" dirty="0">
              <a:gradFill>
                <a:gsLst>
                  <a:gs pos="0">
                    <a:srgbClr val="FFFFFF"/>
                  </a:gs>
                  <a:gs pos="100000">
                    <a:srgbClr val="FFFFFF"/>
                  </a:gs>
                </a:gsLst>
                <a:lin ang="5400000" scaled="0"/>
              </a:gradFill>
            </a:endParaRPr>
          </a:p>
        </p:txBody>
      </p:sp>
      <p:sp>
        <p:nvSpPr>
          <p:cNvPr id="14" name="Oval 13"/>
          <p:cNvSpPr/>
          <p:nvPr/>
        </p:nvSpPr>
        <p:spPr bwMode="auto">
          <a:xfrm>
            <a:off x="5764296" y="4986778"/>
            <a:ext cx="304800" cy="299602"/>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3</a:t>
            </a:r>
          </a:p>
        </p:txBody>
      </p:sp>
      <p:sp>
        <p:nvSpPr>
          <p:cNvPr id="15" name="Oval 14"/>
          <p:cNvSpPr/>
          <p:nvPr/>
        </p:nvSpPr>
        <p:spPr bwMode="auto">
          <a:xfrm>
            <a:off x="6175374" y="4529578"/>
            <a:ext cx="304800" cy="299602"/>
          </a:xfrm>
          <a:prstGeom prst="ellipse">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4</a:t>
            </a:r>
          </a:p>
        </p:txBody>
      </p:sp>
      <p:cxnSp>
        <p:nvCxnSpPr>
          <p:cNvPr id="16" name="Straight Arrow Connector 15"/>
          <p:cNvCxnSpPr/>
          <p:nvPr/>
        </p:nvCxnSpPr>
        <p:spPr>
          <a:xfrm flipH="1">
            <a:off x="6480174" y="4679379"/>
            <a:ext cx="1600200" cy="0"/>
          </a:xfrm>
          <a:prstGeom prst="straightConnector1">
            <a:avLst/>
          </a:prstGeom>
          <a:ln w="19050">
            <a:solidFill>
              <a:srgbClr val="33333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6069096" y="5136580"/>
            <a:ext cx="2316078" cy="398284"/>
          </a:xfrm>
          <a:prstGeom prst="straightConnector1">
            <a:avLst/>
          </a:prstGeom>
          <a:ln w="19050">
            <a:solidFill>
              <a:srgbClr val="33333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3" idx="6"/>
          </p:cNvCxnSpPr>
          <p:nvPr/>
        </p:nvCxnSpPr>
        <p:spPr>
          <a:xfrm flipH="1" flipV="1">
            <a:off x="5757813" y="5604403"/>
            <a:ext cx="2627361" cy="5967"/>
          </a:xfrm>
          <a:prstGeom prst="straightConnector1">
            <a:avLst/>
          </a:prstGeom>
          <a:ln w="19050">
            <a:solidFill>
              <a:srgbClr val="33333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2" idx="6"/>
          </p:cNvCxnSpPr>
          <p:nvPr/>
        </p:nvCxnSpPr>
        <p:spPr>
          <a:xfrm flipH="1">
            <a:off x="5260974" y="5684665"/>
            <a:ext cx="3124200" cy="357419"/>
          </a:xfrm>
          <a:prstGeom prst="straightConnector1">
            <a:avLst/>
          </a:prstGeom>
          <a:ln w="19050">
            <a:solidFill>
              <a:srgbClr val="33333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057321" y="4385767"/>
            <a:ext cx="2927920" cy="553998"/>
          </a:xfrm>
          <a:prstGeom prst="rect">
            <a:avLst/>
          </a:prstGeom>
        </p:spPr>
        <p:txBody>
          <a:bodyPr wrap="square">
            <a:spAutoFit/>
          </a:bodyPr>
          <a:lstStyle/>
          <a:p>
            <a:r>
              <a:rPr lang="en-US" sz="3000" dirty="0">
                <a:latin typeface="+mj-lt"/>
                <a:ea typeface="Consolas" charset="0"/>
                <a:cs typeface="Consolas" charset="0"/>
              </a:rPr>
              <a:t>Container</a:t>
            </a:r>
            <a:endParaRPr lang="en-US" sz="3000" dirty="0">
              <a:latin typeface="+mj-lt"/>
            </a:endParaRPr>
          </a:p>
        </p:txBody>
      </p:sp>
      <p:sp>
        <p:nvSpPr>
          <p:cNvPr id="21" name="Rectangle 20"/>
          <p:cNvSpPr/>
          <p:nvPr/>
        </p:nvSpPr>
        <p:spPr>
          <a:xfrm>
            <a:off x="8385172" y="5296032"/>
            <a:ext cx="1318453" cy="553998"/>
          </a:xfrm>
          <a:prstGeom prst="rect">
            <a:avLst/>
          </a:prstGeom>
        </p:spPr>
        <p:txBody>
          <a:bodyPr wrap="square">
            <a:spAutoFit/>
          </a:bodyPr>
          <a:lstStyle/>
          <a:p>
            <a:r>
              <a:rPr lang="en-US" sz="3000" dirty="0">
                <a:latin typeface="+mj-lt"/>
                <a:ea typeface="Consolas" charset="0"/>
                <a:cs typeface="Consolas" charset="0"/>
              </a:rPr>
              <a:t>Image</a:t>
            </a:r>
            <a:endParaRPr lang="en-US" sz="3000" dirty="0">
              <a:latin typeface="+mj-lt"/>
            </a:endParaRPr>
          </a:p>
        </p:txBody>
      </p:sp>
      <p:sp>
        <p:nvSpPr>
          <p:cNvPr id="22" name="Rectangle 21"/>
          <p:cNvSpPr/>
          <p:nvPr/>
        </p:nvSpPr>
        <p:spPr>
          <a:xfrm>
            <a:off x="4885415" y="1211807"/>
            <a:ext cx="7068460" cy="1057854"/>
          </a:xfrm>
          <a:prstGeom prst="rect">
            <a:avLst/>
          </a:prstGeom>
        </p:spPr>
        <p:txBody>
          <a:bodyPr wrap="square">
            <a:spAutoFit/>
          </a:bodyPr>
          <a:lstStyle/>
          <a:p>
            <a:r>
              <a:rPr lang="en-US" sz="3137" dirty="0">
                <a:solidFill>
                  <a:schemeClr val="tx1">
                    <a:tint val="75000"/>
                  </a:schemeClr>
                </a:solidFill>
              </a:rPr>
              <a:t>- ready-only (Immutable) templates that help define Docker containers</a:t>
            </a:r>
          </a:p>
        </p:txBody>
      </p:sp>
      <p:sp>
        <p:nvSpPr>
          <p:cNvPr id="23" name="Rectangle 22"/>
          <p:cNvSpPr/>
          <p:nvPr/>
        </p:nvSpPr>
        <p:spPr>
          <a:xfrm>
            <a:off x="4836404" y="2564813"/>
            <a:ext cx="7757203" cy="1057854"/>
          </a:xfrm>
          <a:prstGeom prst="rect">
            <a:avLst/>
          </a:prstGeom>
        </p:spPr>
        <p:txBody>
          <a:bodyPr wrap="square">
            <a:spAutoFit/>
          </a:bodyPr>
          <a:lstStyle/>
          <a:p>
            <a:r>
              <a:rPr lang="en-US" sz="3137" dirty="0">
                <a:solidFill>
                  <a:schemeClr val="tx1">
                    <a:tint val="75000"/>
                  </a:schemeClr>
                </a:solidFill>
              </a:rPr>
              <a:t>-  Actual running instance of a container (writable)</a:t>
            </a:r>
          </a:p>
        </p:txBody>
      </p:sp>
      <p:sp>
        <p:nvSpPr>
          <p:cNvPr id="24" name="Content Placeholder 2"/>
          <p:cNvSpPr txBox="1">
            <a:spLocks/>
          </p:cNvSpPr>
          <p:nvPr/>
        </p:nvSpPr>
        <p:spPr>
          <a:xfrm>
            <a:off x="135359" y="735471"/>
            <a:ext cx="10940108" cy="3068379"/>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19" b="1" dirty="0">
                <a:solidFill>
                  <a:schemeClr val="tx1"/>
                </a:solidFill>
              </a:rPr>
              <a:t>Docker Images</a:t>
            </a:r>
          </a:p>
          <a:p>
            <a:endParaRPr lang="en-US" sz="4019" b="1" dirty="0"/>
          </a:p>
          <a:p>
            <a:r>
              <a:rPr lang="en-US" sz="4019" b="1" dirty="0">
                <a:solidFill>
                  <a:schemeClr val="tx1"/>
                </a:solidFill>
              </a:rPr>
              <a:t>Docker Containers</a:t>
            </a:r>
            <a:endParaRPr lang="en-US" dirty="0">
              <a:solidFill>
                <a:schemeClr val="tx1"/>
              </a:solidFill>
            </a:endParaRPr>
          </a:p>
          <a:p>
            <a:endParaRPr lang="en-US" dirty="0"/>
          </a:p>
        </p:txBody>
      </p:sp>
    </p:spTree>
    <p:extLst>
      <p:ext uri="{BB962C8B-B14F-4D97-AF65-F5344CB8AC3E}">
        <p14:creationId xmlns:p14="http://schemas.microsoft.com/office/powerpoint/2010/main" val="974368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Run</a:t>
            </a:r>
          </a:p>
        </p:txBody>
      </p:sp>
      <p:sp>
        <p:nvSpPr>
          <p:cNvPr id="23" name="Content Placeholder 2"/>
          <p:cNvSpPr>
            <a:spLocks noGrp="1"/>
          </p:cNvSpPr>
          <p:nvPr>
            <p:ph type="body" sz="quarter" idx="10"/>
          </p:nvPr>
        </p:nvSpPr>
        <p:spPr>
          <a:xfrm>
            <a:off x="269240" y="1421805"/>
            <a:ext cx="11961545" cy="807045"/>
          </a:xfrm>
          <a:prstGeom prst="rect">
            <a:avLst/>
          </a:prstGeom>
        </p:spPr>
        <p:txBody>
          <a:bodyPr>
            <a:normAutofit/>
          </a:bodyPr>
          <a:lstStyle/>
          <a:p>
            <a:pPr marL="0" indent="0">
              <a:buNone/>
            </a:pPr>
            <a:r>
              <a:rPr lang="en-US" sz="2800" b="1" dirty="0"/>
              <a:t>Downloads image &amp; creates &amp; starts container</a:t>
            </a:r>
          </a:p>
          <a:p>
            <a:endParaRPr lang="en-US" sz="3137" b="1" dirty="0"/>
          </a:p>
          <a:p>
            <a:pPr marL="0" indent="0">
              <a:buNone/>
            </a:pPr>
            <a:endParaRPr lang="en-US" dirty="0"/>
          </a:p>
          <a:p>
            <a:pPr marL="0" indent="0">
              <a:buNone/>
            </a:pPr>
            <a:endParaRPr lang="en-US" dirty="0"/>
          </a:p>
        </p:txBody>
      </p:sp>
      <p:sp>
        <p:nvSpPr>
          <p:cNvPr id="26" name="Rectangle 25"/>
          <p:cNvSpPr/>
          <p:nvPr/>
        </p:nvSpPr>
        <p:spPr>
          <a:xfrm>
            <a:off x="1814513" y="4143376"/>
            <a:ext cx="10253442" cy="701731"/>
          </a:xfrm>
          <a:prstGeom prst="rect">
            <a:avLst/>
          </a:prstGeom>
        </p:spPr>
        <p:txBody>
          <a:bodyPr wrap="square">
            <a:spAutoFit/>
          </a:bodyPr>
          <a:lstStyle/>
          <a:p>
            <a:pPr defTabSz="914367">
              <a:lnSpc>
                <a:spcPct val="90000"/>
              </a:lnSpc>
              <a:spcBef>
                <a:spcPct val="20000"/>
              </a:spcBef>
              <a:buSzPct val="90000"/>
            </a:pPr>
            <a:r>
              <a:rPr lang="de-DE" sz="4400" b="1" dirty="0">
                <a:gradFill>
                  <a:gsLst>
                    <a:gs pos="1250">
                      <a:schemeClr val="tx1"/>
                    </a:gs>
                    <a:gs pos="100000">
                      <a:schemeClr val="tx1"/>
                    </a:gs>
                  </a:gsLst>
                  <a:lin ang="5400000" scaled="0"/>
                </a:gradFill>
                <a:latin typeface="+mj-lt"/>
              </a:rPr>
              <a:t>docker run -it ubuntu /bin/bash</a:t>
            </a:r>
            <a:endParaRPr lang="en-US" sz="4400" b="1" dirty="0">
              <a:gradFill>
                <a:gsLst>
                  <a:gs pos="1250">
                    <a:schemeClr val="tx1"/>
                  </a:gs>
                  <a:gs pos="100000">
                    <a:schemeClr val="tx1"/>
                  </a:gs>
                </a:gsLst>
                <a:lin ang="5400000" scaled="0"/>
              </a:gradFill>
              <a:latin typeface="+mj-lt"/>
            </a:endParaRPr>
          </a:p>
        </p:txBody>
      </p:sp>
      <p:sp>
        <p:nvSpPr>
          <p:cNvPr id="30" name="Rectangle 29"/>
          <p:cNvSpPr/>
          <p:nvPr/>
        </p:nvSpPr>
        <p:spPr>
          <a:xfrm>
            <a:off x="2916139" y="3022006"/>
            <a:ext cx="5569153" cy="701731"/>
          </a:xfrm>
          <a:prstGeom prst="rect">
            <a:avLst/>
          </a:prstGeom>
        </p:spPr>
        <p:txBody>
          <a:bodyPr wrap="none">
            <a:spAutoFit/>
          </a:bodyPr>
          <a:lstStyle/>
          <a:p>
            <a:pPr defTabSz="914367">
              <a:lnSpc>
                <a:spcPct val="90000"/>
              </a:lnSpc>
              <a:spcBef>
                <a:spcPct val="20000"/>
              </a:spcBef>
              <a:buSzPct val="90000"/>
            </a:pPr>
            <a:r>
              <a:rPr lang="en-US" sz="4400" b="1" dirty="0" err="1">
                <a:gradFill>
                  <a:gsLst>
                    <a:gs pos="1250">
                      <a:schemeClr val="tx1"/>
                    </a:gs>
                    <a:gs pos="100000">
                      <a:schemeClr val="tx1"/>
                    </a:gs>
                  </a:gsLst>
                  <a:lin ang="5400000" scaled="0"/>
                </a:gradFill>
                <a:latin typeface="+mj-lt"/>
              </a:rPr>
              <a:t>docker</a:t>
            </a:r>
            <a:r>
              <a:rPr lang="en-US" sz="4400" b="1" dirty="0">
                <a:gradFill>
                  <a:gsLst>
                    <a:gs pos="1250">
                      <a:schemeClr val="tx1"/>
                    </a:gs>
                    <a:gs pos="100000">
                      <a:schemeClr val="tx1"/>
                    </a:gs>
                  </a:gsLst>
                  <a:lin ang="5400000" scaled="0"/>
                </a:gradFill>
                <a:latin typeface="+mj-lt"/>
              </a:rPr>
              <a:t> run hello-world</a:t>
            </a:r>
          </a:p>
        </p:txBody>
      </p:sp>
    </p:spTree>
    <p:extLst>
      <p:ext uri="{BB962C8B-B14F-4D97-AF65-F5344CB8AC3E}">
        <p14:creationId xmlns:p14="http://schemas.microsoft.com/office/powerpoint/2010/main" val="1565170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Switching to Windows</a:t>
            </a:r>
          </a:p>
        </p:txBody>
      </p:sp>
      <p:pic>
        <p:nvPicPr>
          <p:cNvPr id="4" name="Picture 3"/>
          <p:cNvPicPr>
            <a:picLocks noChangeAspect="1"/>
          </p:cNvPicPr>
          <p:nvPr/>
        </p:nvPicPr>
        <p:blipFill>
          <a:blip r:embed="rId2"/>
          <a:stretch>
            <a:fillRect/>
          </a:stretch>
        </p:blipFill>
        <p:spPr>
          <a:xfrm>
            <a:off x="4081181" y="1623760"/>
            <a:ext cx="4029637" cy="3610479"/>
          </a:xfrm>
          <a:prstGeom prst="rect">
            <a:avLst/>
          </a:prstGeom>
        </p:spPr>
      </p:pic>
    </p:spTree>
    <p:extLst>
      <p:ext uri="{BB962C8B-B14F-4D97-AF65-F5344CB8AC3E}">
        <p14:creationId xmlns:p14="http://schemas.microsoft.com/office/powerpoint/2010/main" val="129568124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Run Windows</a:t>
            </a:r>
          </a:p>
        </p:txBody>
      </p:sp>
      <p:sp>
        <p:nvSpPr>
          <p:cNvPr id="3" name="Rectangle 2"/>
          <p:cNvSpPr/>
          <p:nvPr/>
        </p:nvSpPr>
        <p:spPr>
          <a:xfrm>
            <a:off x="895351" y="3020110"/>
            <a:ext cx="10096500" cy="701731"/>
          </a:xfrm>
          <a:prstGeom prst="rect">
            <a:avLst/>
          </a:prstGeom>
        </p:spPr>
        <p:txBody>
          <a:bodyPr wrap="square">
            <a:spAutoFit/>
          </a:bodyPr>
          <a:lstStyle/>
          <a:p>
            <a:pPr defTabSz="914367">
              <a:lnSpc>
                <a:spcPct val="90000"/>
              </a:lnSpc>
              <a:spcBef>
                <a:spcPct val="20000"/>
              </a:spcBef>
              <a:buSzPct val="90000"/>
            </a:pPr>
            <a:r>
              <a:rPr lang="en-US" sz="4400" b="1" dirty="0" err="1">
                <a:gradFill>
                  <a:gsLst>
                    <a:gs pos="1250">
                      <a:schemeClr val="tx1"/>
                    </a:gs>
                    <a:gs pos="100000">
                      <a:schemeClr val="tx1"/>
                    </a:gs>
                  </a:gsLst>
                  <a:lin ang="5400000" scaled="0"/>
                </a:gradFill>
                <a:latin typeface="+mj-lt"/>
              </a:rPr>
              <a:t>docker</a:t>
            </a:r>
            <a:r>
              <a:rPr lang="en-US" sz="4400" b="1" dirty="0">
                <a:gradFill>
                  <a:gsLst>
                    <a:gs pos="1250">
                      <a:schemeClr val="tx1"/>
                    </a:gs>
                    <a:gs pos="100000">
                      <a:schemeClr val="tx1"/>
                    </a:gs>
                  </a:gsLst>
                  <a:lin ang="5400000" scaled="0"/>
                </a:gradFill>
                <a:latin typeface="+mj-lt"/>
              </a:rPr>
              <a:t> run -it </a:t>
            </a:r>
            <a:r>
              <a:rPr lang="en-US" sz="4400" b="1" dirty="0" err="1">
                <a:gradFill>
                  <a:gsLst>
                    <a:gs pos="1250">
                      <a:schemeClr val="tx1"/>
                    </a:gs>
                    <a:gs pos="100000">
                      <a:schemeClr val="tx1"/>
                    </a:gs>
                  </a:gsLst>
                  <a:lin ang="5400000" scaled="0"/>
                </a:gradFill>
                <a:latin typeface="+mj-lt"/>
              </a:rPr>
              <a:t>microsoft</a:t>
            </a:r>
            <a:r>
              <a:rPr lang="en-US" sz="4400" b="1" dirty="0">
                <a:gradFill>
                  <a:gsLst>
                    <a:gs pos="1250">
                      <a:schemeClr val="tx1"/>
                    </a:gs>
                    <a:gs pos="100000">
                      <a:schemeClr val="tx1"/>
                    </a:gs>
                  </a:gsLst>
                  <a:lin ang="5400000" scaled="0"/>
                </a:gradFill>
                <a:latin typeface="+mj-lt"/>
              </a:rPr>
              <a:t>/</a:t>
            </a:r>
            <a:r>
              <a:rPr lang="en-US" sz="4400" b="1" dirty="0" err="1">
                <a:gradFill>
                  <a:gsLst>
                    <a:gs pos="1250">
                      <a:schemeClr val="tx1"/>
                    </a:gs>
                    <a:gs pos="100000">
                      <a:schemeClr val="tx1"/>
                    </a:gs>
                  </a:gsLst>
                  <a:lin ang="5400000" scaled="0"/>
                </a:gradFill>
                <a:latin typeface="+mj-lt"/>
              </a:rPr>
              <a:t>nanoserver</a:t>
            </a:r>
            <a:r>
              <a:rPr lang="en-US" sz="4400" b="1" dirty="0">
                <a:gradFill>
                  <a:gsLst>
                    <a:gs pos="1250">
                      <a:schemeClr val="tx1"/>
                    </a:gs>
                    <a:gs pos="100000">
                      <a:schemeClr val="tx1"/>
                    </a:gs>
                  </a:gsLst>
                  <a:lin ang="5400000" scaled="0"/>
                </a:gradFill>
                <a:latin typeface="+mj-lt"/>
              </a:rPr>
              <a:t> </a:t>
            </a:r>
            <a:r>
              <a:rPr lang="en-US" sz="4400" b="1" dirty="0" err="1">
                <a:gradFill>
                  <a:gsLst>
                    <a:gs pos="1250">
                      <a:schemeClr val="tx1"/>
                    </a:gs>
                    <a:gs pos="100000">
                      <a:schemeClr val="tx1"/>
                    </a:gs>
                  </a:gsLst>
                  <a:lin ang="5400000" scaled="0"/>
                </a:gradFill>
                <a:latin typeface="+mj-lt"/>
              </a:rPr>
              <a:t>cmd</a:t>
            </a:r>
            <a:endParaRPr lang="en-US" sz="4400" b="1" dirty="0">
              <a:gradFill>
                <a:gsLst>
                  <a:gs pos="1250">
                    <a:schemeClr val="tx1"/>
                  </a:gs>
                  <a:gs pos="100000">
                    <a:schemeClr val="tx1"/>
                  </a:gs>
                </a:gsLst>
                <a:lin ang="5400000" scaled="0"/>
              </a:gradFill>
              <a:latin typeface="+mj-lt"/>
            </a:endParaRPr>
          </a:p>
        </p:txBody>
      </p:sp>
    </p:spTree>
    <p:extLst>
      <p:ext uri="{BB962C8B-B14F-4D97-AF65-F5344CB8AC3E}">
        <p14:creationId xmlns:p14="http://schemas.microsoft.com/office/powerpoint/2010/main" val="3211394197"/>
      </p:ext>
    </p:extLst>
  </p:cSld>
  <p:clrMapOvr>
    <a:overrideClrMapping bg1="lt1" tx1="dk1" bg2="lt2" tx2="dk2" accent1="accent1" accent2="accent2" accent3="accent3" accent4="accent4" accent5="accent5" accent6="accent6" hlink="hlink" folHlink="folHlink"/>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IP Address</a:t>
            </a:r>
          </a:p>
        </p:txBody>
      </p:sp>
      <p:sp>
        <p:nvSpPr>
          <p:cNvPr id="3" name="Rectangle 1"/>
          <p:cNvSpPr>
            <a:spLocks noChangeArrowheads="1"/>
          </p:cNvSpPr>
          <p:nvPr/>
        </p:nvSpPr>
        <p:spPr bwMode="auto">
          <a:xfrm>
            <a:off x="0" y="1827870"/>
            <a:ext cx="22731736" cy="2123658"/>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eaLnBrk="0" fontAlgn="base" hangingPunct="0">
              <a:spcBef>
                <a:spcPct val="0"/>
              </a:spcBef>
              <a:spcAft>
                <a:spcPct val="0"/>
              </a:spcAft>
            </a:pPr>
            <a:r>
              <a:rPr lang="en-US" altLang="en-US" sz="4400" dirty="0" err="1">
                <a:solidFill>
                  <a:srgbClr val="7A8491"/>
                </a:solidFill>
                <a:latin typeface="Menlo"/>
              </a:rPr>
              <a:t>docker</a:t>
            </a:r>
            <a:r>
              <a:rPr lang="en-US" altLang="en-US" sz="4400" dirty="0">
                <a:solidFill>
                  <a:srgbClr val="7A8491"/>
                </a:solidFill>
                <a:latin typeface="Menlo"/>
              </a:rPr>
              <a:t> inspect</a:t>
            </a:r>
          </a:p>
          <a:p>
            <a:pPr lvl="0" eaLnBrk="0" fontAlgn="base" hangingPunct="0">
              <a:spcBef>
                <a:spcPct val="0"/>
              </a:spcBef>
              <a:spcAft>
                <a:spcPct val="0"/>
              </a:spcAft>
            </a:pPr>
            <a:r>
              <a:rPr lang="en-US" altLang="en-US" sz="4400" dirty="0">
                <a:solidFill>
                  <a:srgbClr val="7A8491"/>
                </a:solidFill>
                <a:latin typeface="Menlo"/>
              </a:rPr>
              <a:t>	 -f "{{ .</a:t>
            </a:r>
            <a:r>
              <a:rPr lang="en-US" altLang="en-US" sz="4400" dirty="0" err="1">
                <a:solidFill>
                  <a:srgbClr val="7A8491"/>
                </a:solidFill>
                <a:latin typeface="Menlo"/>
              </a:rPr>
              <a:t>NetworkSettings.Networks.nat.IPAddress</a:t>
            </a:r>
            <a:r>
              <a:rPr lang="en-US" altLang="en-US" sz="4400" dirty="0">
                <a:solidFill>
                  <a:srgbClr val="7A8491"/>
                </a:solidFill>
                <a:latin typeface="Menlo"/>
              </a:rPr>
              <a:t> }}" </a:t>
            </a:r>
          </a:p>
          <a:p>
            <a:pPr lvl="0" eaLnBrk="0" fontAlgn="base" hangingPunct="0">
              <a:spcBef>
                <a:spcPct val="0"/>
              </a:spcBef>
              <a:spcAft>
                <a:spcPct val="0"/>
              </a:spcAft>
            </a:pPr>
            <a:r>
              <a:rPr lang="en-US" altLang="en-US" sz="4400" dirty="0">
                <a:solidFill>
                  <a:srgbClr val="7A8491"/>
                </a:solidFill>
                <a:latin typeface="Menlo"/>
              </a:rPr>
              <a:t>	</a:t>
            </a:r>
            <a:r>
              <a:rPr lang="en-US" altLang="en-US" sz="4400" dirty="0" err="1">
                <a:solidFill>
                  <a:srgbClr val="7A8491"/>
                </a:solidFill>
                <a:latin typeface="Menlo"/>
              </a:rPr>
              <a:t>containerid</a:t>
            </a:r>
            <a:endParaRPr lang="en-US" altLang="en-US" sz="6600" dirty="0">
              <a:latin typeface="Arial" panose="020B0604020202020204" pitchFamily="34" charset="0"/>
            </a:endParaRPr>
          </a:p>
        </p:txBody>
      </p:sp>
    </p:spTree>
    <p:extLst>
      <p:ext uri="{BB962C8B-B14F-4D97-AF65-F5344CB8AC3E}">
        <p14:creationId xmlns:p14="http://schemas.microsoft.com/office/powerpoint/2010/main" val="38574787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Run Hyper-V</a:t>
            </a:r>
          </a:p>
        </p:txBody>
      </p:sp>
      <p:sp>
        <p:nvSpPr>
          <p:cNvPr id="3" name="Rectangle 2"/>
          <p:cNvSpPr/>
          <p:nvPr/>
        </p:nvSpPr>
        <p:spPr>
          <a:xfrm>
            <a:off x="104775" y="2858185"/>
            <a:ext cx="12830175" cy="1446550"/>
          </a:xfrm>
          <a:prstGeom prst="rect">
            <a:avLst/>
          </a:prstGeom>
        </p:spPr>
        <p:txBody>
          <a:bodyPr wrap="square">
            <a:spAutoFit/>
          </a:bodyPr>
          <a:lstStyle/>
          <a:p>
            <a:pPr defTabSz="914367">
              <a:lnSpc>
                <a:spcPct val="90000"/>
              </a:lnSpc>
              <a:spcBef>
                <a:spcPct val="20000"/>
              </a:spcBef>
              <a:buSzPct val="90000"/>
            </a:pPr>
            <a:r>
              <a:rPr lang="en-US" sz="4400" b="1" dirty="0" err="1">
                <a:gradFill>
                  <a:gsLst>
                    <a:gs pos="1250">
                      <a:schemeClr val="tx1"/>
                    </a:gs>
                    <a:gs pos="100000">
                      <a:schemeClr val="tx1"/>
                    </a:gs>
                  </a:gsLst>
                  <a:lin ang="5400000" scaled="0"/>
                </a:gradFill>
                <a:latin typeface="+mj-lt"/>
              </a:rPr>
              <a:t>docker</a:t>
            </a:r>
            <a:r>
              <a:rPr lang="en-US" sz="4400" b="1" dirty="0">
                <a:gradFill>
                  <a:gsLst>
                    <a:gs pos="1250">
                      <a:schemeClr val="tx1"/>
                    </a:gs>
                    <a:gs pos="100000">
                      <a:schemeClr val="tx1"/>
                    </a:gs>
                  </a:gsLst>
                  <a:lin ang="5400000" scaled="0"/>
                </a:gradFill>
                <a:latin typeface="+mj-lt"/>
              </a:rPr>
              <a:t> run -it </a:t>
            </a:r>
          </a:p>
          <a:p>
            <a:pPr defTabSz="914367">
              <a:lnSpc>
                <a:spcPct val="90000"/>
              </a:lnSpc>
              <a:spcBef>
                <a:spcPct val="20000"/>
              </a:spcBef>
              <a:buSzPct val="90000"/>
            </a:pPr>
            <a:r>
              <a:rPr lang="en-US" sz="4400" b="1" dirty="0">
                <a:gradFill>
                  <a:gsLst>
                    <a:gs pos="1250">
                      <a:schemeClr val="tx1"/>
                    </a:gs>
                    <a:gs pos="100000">
                      <a:schemeClr val="tx1"/>
                    </a:gs>
                  </a:gsLst>
                  <a:lin ang="5400000" scaled="0"/>
                </a:gradFill>
                <a:latin typeface="+mj-lt"/>
              </a:rPr>
              <a:t>	--isolation=</a:t>
            </a:r>
            <a:r>
              <a:rPr lang="en-US" sz="4400" b="1" dirty="0" err="1">
                <a:gradFill>
                  <a:gsLst>
                    <a:gs pos="1250">
                      <a:schemeClr val="tx1"/>
                    </a:gs>
                    <a:gs pos="100000">
                      <a:schemeClr val="tx1"/>
                    </a:gs>
                  </a:gsLst>
                  <a:lin ang="5400000" scaled="0"/>
                </a:gradFill>
                <a:latin typeface="+mj-lt"/>
              </a:rPr>
              <a:t>hyperv</a:t>
            </a:r>
            <a:r>
              <a:rPr lang="en-US" sz="4400" b="1" dirty="0">
                <a:gradFill>
                  <a:gsLst>
                    <a:gs pos="1250">
                      <a:schemeClr val="tx1"/>
                    </a:gs>
                    <a:gs pos="100000">
                      <a:schemeClr val="tx1"/>
                    </a:gs>
                  </a:gsLst>
                  <a:lin ang="5400000" scaled="0"/>
                </a:gradFill>
                <a:latin typeface="+mj-lt"/>
              </a:rPr>
              <a:t> 	</a:t>
            </a:r>
            <a:r>
              <a:rPr lang="en-US" sz="4400" b="1" dirty="0" err="1">
                <a:gradFill>
                  <a:gsLst>
                    <a:gs pos="1250">
                      <a:schemeClr val="tx1"/>
                    </a:gs>
                    <a:gs pos="100000">
                      <a:schemeClr val="tx1"/>
                    </a:gs>
                  </a:gsLst>
                  <a:lin ang="5400000" scaled="0"/>
                </a:gradFill>
                <a:latin typeface="+mj-lt"/>
              </a:rPr>
              <a:t>microsoft</a:t>
            </a:r>
            <a:r>
              <a:rPr lang="en-US" sz="4400" b="1" dirty="0">
                <a:gradFill>
                  <a:gsLst>
                    <a:gs pos="1250">
                      <a:schemeClr val="tx1"/>
                    </a:gs>
                    <a:gs pos="100000">
                      <a:schemeClr val="tx1"/>
                    </a:gs>
                  </a:gsLst>
                  <a:lin ang="5400000" scaled="0"/>
                </a:gradFill>
                <a:latin typeface="+mj-lt"/>
              </a:rPr>
              <a:t>/</a:t>
            </a:r>
            <a:r>
              <a:rPr lang="en-US" sz="4400" b="1" dirty="0" err="1">
                <a:gradFill>
                  <a:gsLst>
                    <a:gs pos="1250">
                      <a:schemeClr val="tx1"/>
                    </a:gs>
                    <a:gs pos="100000">
                      <a:schemeClr val="tx1"/>
                    </a:gs>
                  </a:gsLst>
                  <a:lin ang="5400000" scaled="0"/>
                </a:gradFill>
                <a:latin typeface="+mj-lt"/>
              </a:rPr>
              <a:t>nanoserver</a:t>
            </a:r>
            <a:r>
              <a:rPr lang="en-US" sz="4400" b="1" dirty="0">
                <a:gradFill>
                  <a:gsLst>
                    <a:gs pos="1250">
                      <a:schemeClr val="tx1"/>
                    </a:gs>
                    <a:gs pos="100000">
                      <a:schemeClr val="tx1"/>
                    </a:gs>
                  </a:gsLst>
                  <a:lin ang="5400000" scaled="0"/>
                </a:gradFill>
                <a:latin typeface="+mj-lt"/>
              </a:rPr>
              <a:t> </a:t>
            </a:r>
            <a:r>
              <a:rPr lang="en-US" sz="4400" b="1" dirty="0" err="1">
                <a:gradFill>
                  <a:gsLst>
                    <a:gs pos="1250">
                      <a:schemeClr val="tx1"/>
                    </a:gs>
                    <a:gs pos="100000">
                      <a:schemeClr val="tx1"/>
                    </a:gs>
                  </a:gsLst>
                  <a:lin ang="5400000" scaled="0"/>
                </a:gradFill>
                <a:latin typeface="+mj-lt"/>
              </a:rPr>
              <a:t>cmd</a:t>
            </a:r>
            <a:endParaRPr lang="en-US" sz="4400" b="1" dirty="0">
              <a:gradFill>
                <a:gsLst>
                  <a:gs pos="1250">
                    <a:schemeClr val="tx1"/>
                  </a:gs>
                  <a:gs pos="100000">
                    <a:schemeClr val="tx1"/>
                  </a:gs>
                </a:gsLst>
                <a:lin ang="5400000" scaled="0"/>
              </a:gradFill>
              <a:latin typeface="+mj-lt"/>
            </a:endParaRPr>
          </a:p>
        </p:txBody>
      </p:sp>
    </p:spTree>
    <p:extLst>
      <p:ext uri="{BB962C8B-B14F-4D97-AF65-F5344CB8AC3E}">
        <p14:creationId xmlns:p14="http://schemas.microsoft.com/office/powerpoint/2010/main" val="164961763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10411" y="1860257"/>
            <a:ext cx="5037876" cy="4948342"/>
          </a:xfrm>
        </p:spPr>
        <p:txBody>
          <a:bodyPr/>
          <a:lstStyle/>
          <a:p>
            <a:pPr marL="0" indent="0">
              <a:buNone/>
            </a:pPr>
            <a:r>
              <a:rPr lang="en-US" dirty="0"/>
              <a:t>A text file where you tell Docker what you want in your Docker image</a:t>
            </a:r>
          </a:p>
          <a:p>
            <a:pPr marL="0" indent="0">
              <a:buNone/>
            </a:pPr>
            <a:endParaRPr lang="en-US" sz="1765" dirty="0"/>
          </a:p>
          <a:p>
            <a:pPr marL="0" indent="0">
              <a:buNone/>
            </a:pPr>
            <a:r>
              <a:rPr lang="en-US" dirty="0"/>
              <a:t>Takes a snapshot every command, uses cache for performance</a:t>
            </a:r>
          </a:p>
        </p:txBody>
      </p:sp>
      <p:sp>
        <p:nvSpPr>
          <p:cNvPr id="3" name="Title 2"/>
          <p:cNvSpPr>
            <a:spLocks noGrp="1"/>
          </p:cNvSpPr>
          <p:nvPr>
            <p:ph type="title"/>
          </p:nvPr>
        </p:nvSpPr>
        <p:spPr/>
        <p:txBody>
          <a:bodyPr/>
          <a:lstStyle/>
          <a:p>
            <a:r>
              <a:rPr lang="en-US" dirty="0">
                <a:solidFill>
                  <a:srgbClr val="0072C6"/>
                </a:solidFill>
              </a:rPr>
              <a:t>A Dockerfile is your “recipe”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9500" y="2308363"/>
            <a:ext cx="5260975" cy="2870947"/>
          </a:xfrm>
          <a:prstGeom prst="rect">
            <a:avLst/>
          </a:prstGeom>
        </p:spPr>
      </p:pic>
    </p:spTree>
    <p:extLst>
      <p:ext uri="{BB962C8B-B14F-4D97-AF65-F5344CB8AC3E}">
        <p14:creationId xmlns:p14="http://schemas.microsoft.com/office/powerpoint/2010/main" val="303372252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Build</a:t>
            </a:r>
          </a:p>
        </p:txBody>
      </p:sp>
      <p:sp>
        <p:nvSpPr>
          <p:cNvPr id="23" name="Content Placeholder 2"/>
          <p:cNvSpPr>
            <a:spLocks noGrp="1"/>
          </p:cNvSpPr>
          <p:nvPr>
            <p:ph type="body" sz="quarter" idx="10"/>
          </p:nvPr>
        </p:nvSpPr>
        <p:spPr>
          <a:xfrm>
            <a:off x="269240" y="1421805"/>
            <a:ext cx="11961545" cy="807045"/>
          </a:xfrm>
          <a:prstGeom prst="rect">
            <a:avLst/>
          </a:prstGeom>
        </p:spPr>
        <p:txBody>
          <a:bodyPr>
            <a:normAutofit/>
          </a:bodyPr>
          <a:lstStyle/>
          <a:p>
            <a:pPr marL="0" indent="0">
              <a:buNone/>
            </a:pPr>
            <a:r>
              <a:rPr lang="en-US" sz="2800" b="1" dirty="0"/>
              <a:t>Creates the image</a:t>
            </a:r>
          </a:p>
          <a:p>
            <a:endParaRPr lang="en-US" sz="3137" b="1" dirty="0"/>
          </a:p>
          <a:p>
            <a:pPr marL="0" indent="0">
              <a:buNone/>
            </a:pPr>
            <a:endParaRPr lang="en-US" dirty="0"/>
          </a:p>
          <a:p>
            <a:pPr marL="0" indent="0">
              <a:buNone/>
            </a:pPr>
            <a:endParaRPr lang="en-US" dirty="0"/>
          </a:p>
        </p:txBody>
      </p:sp>
      <p:sp>
        <p:nvSpPr>
          <p:cNvPr id="30" name="Rectangle 29"/>
          <p:cNvSpPr/>
          <p:nvPr/>
        </p:nvSpPr>
        <p:spPr>
          <a:xfrm>
            <a:off x="2721909" y="3479206"/>
            <a:ext cx="6750502" cy="701731"/>
          </a:xfrm>
          <a:prstGeom prst="rect">
            <a:avLst/>
          </a:prstGeom>
        </p:spPr>
        <p:txBody>
          <a:bodyPr wrap="none">
            <a:spAutoFit/>
          </a:bodyPr>
          <a:lstStyle/>
          <a:p>
            <a:pPr defTabSz="914367">
              <a:lnSpc>
                <a:spcPct val="90000"/>
              </a:lnSpc>
              <a:spcBef>
                <a:spcPct val="20000"/>
              </a:spcBef>
              <a:buSzPct val="90000"/>
            </a:pPr>
            <a:r>
              <a:rPr lang="en-US" sz="4400" b="1" dirty="0" err="1">
                <a:gradFill>
                  <a:gsLst>
                    <a:gs pos="1250">
                      <a:schemeClr val="tx1"/>
                    </a:gs>
                    <a:gs pos="100000">
                      <a:schemeClr val="tx1"/>
                    </a:gs>
                  </a:gsLst>
                  <a:lin ang="5400000" scaled="0"/>
                </a:gradFill>
                <a:latin typeface="+mj-lt"/>
              </a:rPr>
              <a:t>docker</a:t>
            </a:r>
            <a:r>
              <a:rPr lang="en-US" sz="4400" b="1" dirty="0">
                <a:gradFill>
                  <a:gsLst>
                    <a:gs pos="1250">
                      <a:schemeClr val="tx1"/>
                    </a:gs>
                    <a:gs pos="100000">
                      <a:schemeClr val="tx1"/>
                    </a:gs>
                  </a:gsLst>
                  <a:lin ang="5400000" scaled="0"/>
                </a:gradFill>
                <a:latin typeface="+mj-lt"/>
              </a:rPr>
              <a:t> build –t </a:t>
            </a:r>
            <a:r>
              <a:rPr lang="en-US" sz="4400" b="1" dirty="0" err="1">
                <a:gradFill>
                  <a:gsLst>
                    <a:gs pos="1250">
                      <a:schemeClr val="tx1"/>
                    </a:gs>
                    <a:gs pos="100000">
                      <a:schemeClr val="tx1"/>
                    </a:gs>
                  </a:gsLst>
                  <a:lin ang="5400000" scaled="0"/>
                </a:gradFill>
                <a:latin typeface="+mj-lt"/>
              </a:rPr>
              <a:t>aspnetcore</a:t>
            </a:r>
            <a:r>
              <a:rPr lang="en-US" sz="4400" b="1" dirty="0">
                <a:gradFill>
                  <a:gsLst>
                    <a:gs pos="1250">
                      <a:schemeClr val="tx1"/>
                    </a:gs>
                    <a:gs pos="100000">
                      <a:schemeClr val="tx1"/>
                    </a:gs>
                  </a:gsLst>
                  <a:lin ang="5400000" scaled="0"/>
                </a:gradFill>
                <a:latin typeface="+mj-lt"/>
              </a:rPr>
              <a:t> .</a:t>
            </a:r>
          </a:p>
        </p:txBody>
      </p:sp>
      <p:pic>
        <p:nvPicPr>
          <p:cNvPr id="2" name="Picture 1"/>
          <p:cNvPicPr>
            <a:picLocks noChangeAspect="1"/>
          </p:cNvPicPr>
          <p:nvPr/>
        </p:nvPicPr>
        <p:blipFill>
          <a:blip r:embed="rId3"/>
          <a:stretch>
            <a:fillRect/>
          </a:stretch>
        </p:blipFill>
        <p:spPr>
          <a:xfrm>
            <a:off x="13258202" y="2610701"/>
            <a:ext cx="8564170" cy="2438740"/>
          </a:xfrm>
          <a:prstGeom prst="rect">
            <a:avLst/>
          </a:prstGeom>
        </p:spPr>
      </p:pic>
      <p:pic>
        <p:nvPicPr>
          <p:cNvPr id="4" name="Picture 3"/>
          <p:cNvPicPr>
            <a:picLocks noChangeAspect="1"/>
          </p:cNvPicPr>
          <p:nvPr/>
        </p:nvPicPr>
        <p:blipFill>
          <a:blip r:embed="rId4"/>
          <a:stretch>
            <a:fillRect/>
          </a:stretch>
        </p:blipFill>
        <p:spPr>
          <a:xfrm>
            <a:off x="13181991" y="4003956"/>
            <a:ext cx="8716591" cy="5953956"/>
          </a:xfrm>
          <a:prstGeom prst="rect">
            <a:avLst/>
          </a:prstGeom>
        </p:spPr>
      </p:pic>
      <p:pic>
        <p:nvPicPr>
          <p:cNvPr id="5" name="Picture 4"/>
          <p:cNvPicPr>
            <a:picLocks noChangeAspect="1"/>
          </p:cNvPicPr>
          <p:nvPr/>
        </p:nvPicPr>
        <p:blipFill>
          <a:blip r:embed="rId5"/>
          <a:stretch>
            <a:fillRect/>
          </a:stretch>
        </p:blipFill>
        <p:spPr>
          <a:xfrm>
            <a:off x="1351992" y="7408450"/>
            <a:ext cx="9088118" cy="4429743"/>
          </a:xfrm>
          <a:prstGeom prst="rect">
            <a:avLst/>
          </a:prstGeom>
        </p:spPr>
      </p:pic>
    </p:spTree>
    <p:extLst>
      <p:ext uri="{BB962C8B-B14F-4D97-AF65-F5344CB8AC3E}">
        <p14:creationId xmlns:p14="http://schemas.microsoft.com/office/powerpoint/2010/main" val="2823243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4.81481E-6 L -0.93359 0.00602 " pathEditMode="relative" rAng="0" ptsTypes="AA">
                                      <p:cBhvr>
                                        <p:cTn id="6" dur="2000" fill="hold"/>
                                        <p:tgtEl>
                                          <p:spTgt spid="2"/>
                                        </p:tgtEl>
                                        <p:attrNameLst>
                                          <p:attrName>ppt_x</p:attrName>
                                          <p:attrName>ppt_y</p:attrName>
                                        </p:attrNameLst>
                                      </p:cBhvr>
                                      <p:rCtr x="-46680" y="301"/>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875E-6 -4.07407E-6 L -0.94153 -0.51041 " pathEditMode="relative" rAng="0" ptsTypes="AA">
                                      <p:cBhvr>
                                        <p:cTn id="10" dur="2000" fill="hold"/>
                                        <p:tgtEl>
                                          <p:spTgt spid="4"/>
                                        </p:tgtEl>
                                        <p:attrNameLst>
                                          <p:attrName>ppt_x</p:attrName>
                                          <p:attrName>ppt_y</p:attrName>
                                        </p:attrNameLst>
                                      </p:cBhvr>
                                      <p:rCtr x="-47083" y="-25532"/>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0117 0.04884 L 0.01719 -0.81944 " pathEditMode="relative" rAng="0" ptsTypes="AA">
                                      <p:cBhvr>
                                        <p:cTn id="14" dur="2000" fill="hold"/>
                                        <p:tgtEl>
                                          <p:spTgt spid="5"/>
                                        </p:tgtEl>
                                        <p:attrNameLst>
                                          <p:attrName>ppt_x</p:attrName>
                                          <p:attrName>ppt_y</p:attrName>
                                        </p:attrNameLst>
                                      </p:cBhvr>
                                      <p:rCtr x="911" y="-4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Shipping Containers Invented</a:t>
            </a:r>
          </a:p>
        </p:txBody>
      </p:sp>
      <p:pic>
        <p:nvPicPr>
          <p:cNvPr id="22" name="Picture 4" descr="https://upload.wikimedia.org/wikipedia/commons/thumb/9/9d/Container_Stacking.jpg/1920px-Container_Stacking.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228449" y="1785555"/>
            <a:ext cx="6499118" cy="451078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768319" y="6574996"/>
            <a:ext cx="3086221" cy="271554"/>
          </a:xfrm>
          <a:prstGeom prst="rect">
            <a:avLst/>
          </a:prstGeom>
        </p:spPr>
        <p:txBody>
          <a:bodyPr wrap="none">
            <a:spAutoFit/>
          </a:bodyPr>
          <a:lstStyle/>
          <a:p>
            <a:r>
              <a:rPr lang="en-US" sz="1176" dirty="0">
                <a:solidFill>
                  <a:srgbClr val="000000"/>
                </a:solidFill>
                <a:latin typeface="Calibri"/>
              </a:rPr>
              <a:t>https://en.wikipedia.org/wiki/Malcom_McLean</a:t>
            </a:r>
          </a:p>
        </p:txBody>
      </p:sp>
      <p:sp>
        <p:nvSpPr>
          <p:cNvPr id="24" name="Rectangle 23"/>
          <p:cNvSpPr/>
          <p:nvPr/>
        </p:nvSpPr>
        <p:spPr>
          <a:xfrm rot="21372412">
            <a:off x="350930" y="1770745"/>
            <a:ext cx="4826622" cy="4887966"/>
          </a:xfrm>
          <a:prstGeom prst="rect">
            <a:avLst/>
          </a:prstGeom>
          <a:solidFill>
            <a:srgbClr val="FFFFFE"/>
          </a:solid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txBody>
          <a:bodyPr wrap="square" lIns="358570" tIns="179285" rIns="358570" bIns="358570">
            <a:spAutoFit/>
          </a:bodyPr>
          <a:lstStyle/>
          <a:p>
            <a:pPr defTabSz="896386">
              <a:defRPr/>
            </a:pPr>
            <a:r>
              <a:rPr lang="en-US" sz="1765" kern="0" dirty="0">
                <a:solidFill>
                  <a:srgbClr val="252525"/>
                </a:solidFill>
                <a:latin typeface="Arial" panose="020B0604020202020204" pitchFamily="34" charset="0"/>
              </a:rPr>
              <a:t>In </a:t>
            </a:r>
            <a:r>
              <a:rPr lang="en-US" sz="1765" b="1" kern="0" dirty="0">
                <a:solidFill>
                  <a:srgbClr val="252525"/>
                </a:solidFill>
                <a:latin typeface="Arial" panose="020B0604020202020204" pitchFamily="34" charset="0"/>
              </a:rPr>
              <a:t>1956</a:t>
            </a:r>
            <a:r>
              <a:rPr lang="en-US" sz="1765" kern="0" dirty="0">
                <a:solidFill>
                  <a:srgbClr val="252525"/>
                </a:solidFill>
                <a:latin typeface="Arial" panose="020B0604020202020204" pitchFamily="34" charset="0"/>
              </a:rPr>
              <a:t>, most cargo was loaded and unloaded by hand.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Hand-loading a ship cost </a:t>
            </a:r>
            <a:r>
              <a:rPr lang="en-US" sz="1765" u="sng"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$5.86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a ton</a:t>
            </a:r>
            <a:r>
              <a:rPr lang="en-US" sz="1765" kern="0" dirty="0">
                <a:solidFill>
                  <a:srgbClr val="252525"/>
                </a:solidFill>
                <a:latin typeface="Arial" panose="020B0604020202020204" pitchFamily="34" charset="0"/>
              </a:rPr>
              <a:t>. </a:t>
            </a:r>
          </a:p>
          <a:p>
            <a:pPr defTabSz="896386">
              <a:defRPr/>
            </a:pPr>
            <a:endParaRPr lang="en-US" sz="1765" kern="0" dirty="0">
              <a:solidFill>
                <a:srgbClr val="252525"/>
              </a:solidFill>
              <a:latin typeface="Arial" panose="020B0604020202020204" pitchFamily="34" charset="0"/>
            </a:endParaRPr>
          </a:p>
          <a:p>
            <a:pPr defTabSz="896386">
              <a:defRPr/>
            </a:pPr>
            <a:r>
              <a:rPr lang="en-US" sz="1765" b="1" kern="0" dirty="0">
                <a:solidFill>
                  <a:srgbClr val="252525"/>
                </a:solidFill>
                <a:latin typeface="Arial" panose="020B0604020202020204" pitchFamily="34" charset="0"/>
              </a:rPr>
              <a:t>Malcom McLean</a:t>
            </a:r>
            <a:r>
              <a:rPr lang="en-US" sz="1765" kern="0" dirty="0">
                <a:solidFill>
                  <a:srgbClr val="252525"/>
                </a:solidFill>
                <a:latin typeface="Arial" panose="020B0604020202020204" pitchFamily="34" charset="0"/>
              </a:rPr>
              <a:t> born in 1913 developed the modern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intermodal shipping container</a:t>
            </a:r>
            <a:r>
              <a:rPr lang="en-US" sz="1765" kern="0" dirty="0">
                <a:solidFill>
                  <a:srgbClr val="252525"/>
                </a:solidFill>
                <a:latin typeface="Arial" panose="020B0604020202020204" pitchFamily="34" charset="0"/>
              </a:rPr>
              <a:t>, which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revolutionized transport and international trade</a:t>
            </a:r>
            <a:r>
              <a:rPr lang="en-US" sz="1765" kern="0" dirty="0">
                <a:solidFill>
                  <a:srgbClr val="252525"/>
                </a:solidFill>
                <a:latin typeface="Arial" panose="020B0604020202020204" pitchFamily="34" charset="0"/>
              </a:rPr>
              <a:t>. </a:t>
            </a:r>
          </a:p>
          <a:p>
            <a:pPr defTabSz="896386">
              <a:defRPr/>
            </a:pPr>
            <a:r>
              <a:rPr lang="en-US" sz="1765" kern="0" dirty="0">
                <a:solidFill>
                  <a:srgbClr val="252525"/>
                </a:solidFill>
                <a:latin typeface="Arial" panose="020B0604020202020204" pitchFamily="34" charset="0"/>
              </a:rPr>
              <a:t>McLean knew "</a:t>
            </a:r>
            <a:r>
              <a:rPr lang="en-US" sz="1765" u="sng" kern="0" dirty="0">
                <a:solidFill>
                  <a:srgbClr val="252525"/>
                </a:solidFill>
                <a:latin typeface="Arial" panose="020B0604020202020204" pitchFamily="34" charset="0"/>
              </a:rPr>
              <a:t>A ship earns money only when she's at sea</a:t>
            </a:r>
            <a:r>
              <a:rPr lang="en-US" sz="1765" kern="0" dirty="0">
                <a:solidFill>
                  <a:srgbClr val="252525"/>
                </a:solidFill>
                <a:latin typeface="Arial" panose="020B0604020202020204" pitchFamily="34" charset="0"/>
              </a:rPr>
              <a:t>," and based his business on that efficiency.</a:t>
            </a:r>
            <a:endParaRPr lang="en-US" sz="1765" kern="0" dirty="0">
              <a:solidFill>
                <a:srgbClr val="000000"/>
              </a:solidFill>
              <a:latin typeface="Calibri"/>
            </a:endParaRPr>
          </a:p>
          <a:p>
            <a:pPr defTabSz="896386">
              <a:defRPr/>
            </a:pPr>
            <a:endParaRPr lang="en-US" sz="1765" kern="0" dirty="0">
              <a:solidFill>
                <a:srgbClr val="252525"/>
              </a:solidFill>
              <a:latin typeface="Arial" panose="020B0604020202020204" pitchFamily="34" charset="0"/>
            </a:endParaRPr>
          </a:p>
          <a:p>
            <a:pPr defTabSz="896386">
              <a:defRPr/>
            </a:pPr>
            <a:r>
              <a:rPr lang="en-US" sz="1765" kern="0" dirty="0">
                <a:solidFill>
                  <a:srgbClr val="252525"/>
                </a:solidFill>
                <a:latin typeface="Arial" panose="020B0604020202020204" pitchFamily="34" charset="0"/>
              </a:rPr>
              <a:t>Using containers, it cost only </a:t>
            </a:r>
            <a:r>
              <a:rPr lang="en-US" sz="1765" u="sng"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16 cents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a ton</a:t>
            </a:r>
            <a:r>
              <a:rPr lang="en-US" sz="1765" kern="0" dirty="0">
                <a:solidFill>
                  <a:srgbClr val="252525"/>
                </a:solidFill>
                <a:latin typeface="Arial" panose="020B0604020202020204" pitchFamily="34" charset="0"/>
              </a:rPr>
              <a:t>, a 39-fold savings. Containerization also greatly reduced the time to load and unload ships,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improving reliability.</a:t>
            </a:r>
            <a:r>
              <a:rPr lang="en-US" sz="1765" kern="0" dirty="0">
                <a:solidFill>
                  <a:srgbClr val="252525"/>
                </a:solidFill>
                <a:latin typeface="Arial" panose="020B0604020202020204" pitchFamily="34" charset="0"/>
              </a:rPr>
              <a:t> </a:t>
            </a:r>
            <a:endParaRPr lang="en-US" sz="1765" kern="0" dirty="0">
              <a:solidFill>
                <a:srgbClr val="000000"/>
              </a:solidFill>
              <a:latin typeface="Calibri"/>
            </a:endParaRPr>
          </a:p>
        </p:txBody>
      </p:sp>
      <p:pic>
        <p:nvPicPr>
          <p:cNvPr id="25" name="Picture 6"/>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12445675" y="2158296"/>
            <a:ext cx="6332498" cy="387703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26" name="Picture 2" descr="Malcolm McLean at railing, Port Newark, 1957 (7312751706).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rot="159669">
            <a:off x="9620236" y="1434474"/>
            <a:ext cx="2214661" cy="221036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60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900"/>
                                        <p:tgtEl>
                                          <p:spTgt spid="24"/>
                                        </p:tgtEl>
                                      </p:cBhvr>
                                    </p:animEffect>
                                  </p:childTnLst>
                                </p:cTn>
                              </p:par>
                              <p:par>
                                <p:cTn id="8" presetID="9" presetClass="entr" presetSubtype="0" fill="hold" nodeType="withEffect">
                                  <p:stCondLst>
                                    <p:cond delay="60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14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4.21751E-6 2.77349E-6 L -0.59663 0.02247 " pathEditMode="relative" rAng="0" ptsTypes="AA">
                                      <p:cBhvr>
                                        <p:cTn id="23" dur="2100" fill="hold"/>
                                        <p:tgtEl>
                                          <p:spTgt spid="25"/>
                                        </p:tgtEl>
                                        <p:attrNameLst>
                                          <p:attrName>ppt_x</p:attrName>
                                          <p:attrName>ppt_y</p:attrName>
                                        </p:attrNameLst>
                                      </p:cBhvr>
                                      <p:rCtr x="-29832" y="11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Image Registries</a:t>
            </a:r>
            <a:br>
              <a:rPr lang="en-US" dirty="0"/>
            </a:br>
            <a:endParaRPr lang="en-US" dirty="0"/>
          </a:p>
        </p:txBody>
      </p:sp>
      <p:sp>
        <p:nvSpPr>
          <p:cNvPr id="2" name="Text Placeholder 1"/>
          <p:cNvSpPr>
            <a:spLocks noGrp="1"/>
          </p:cNvSpPr>
          <p:nvPr>
            <p:ph type="body" sz="quarter" idx="10"/>
          </p:nvPr>
        </p:nvSpPr>
        <p:spPr>
          <a:xfrm>
            <a:off x="269239" y="1189495"/>
            <a:ext cx="11653523" cy="2383638"/>
          </a:xfrm>
        </p:spPr>
        <p:txBody>
          <a:bodyPr/>
          <a:lstStyle/>
          <a:p>
            <a:r>
              <a:rPr lang="en-US" dirty="0"/>
              <a:t>What is a registry?</a:t>
            </a:r>
          </a:p>
          <a:p>
            <a:pPr lvl="1"/>
            <a:r>
              <a:rPr lang="en-US" dirty="0"/>
              <a:t>Stores container images</a:t>
            </a:r>
          </a:p>
          <a:p>
            <a:pPr lvl="2"/>
            <a:r>
              <a:rPr lang="en-US" dirty="0"/>
              <a:t>Images are </a:t>
            </a:r>
            <a:r>
              <a:rPr lang="en-US" b="1" dirty="0"/>
              <a:t>Pushed</a:t>
            </a:r>
            <a:r>
              <a:rPr lang="en-US" dirty="0"/>
              <a:t> into a registry</a:t>
            </a:r>
          </a:p>
          <a:p>
            <a:pPr lvl="2"/>
            <a:r>
              <a:rPr lang="en-US" dirty="0"/>
              <a:t>Images are </a:t>
            </a:r>
            <a:r>
              <a:rPr lang="en-US" b="1" dirty="0"/>
              <a:t>Pulled</a:t>
            </a:r>
            <a:r>
              <a:rPr lang="en-US" dirty="0"/>
              <a:t> from a registry</a:t>
            </a:r>
          </a:p>
          <a:p>
            <a:pPr lvl="2"/>
            <a:r>
              <a:rPr lang="en-US" dirty="0"/>
              <a:t>Images are </a:t>
            </a:r>
            <a:r>
              <a:rPr lang="en-US" b="1" dirty="0"/>
              <a:t>Searched</a:t>
            </a:r>
            <a:r>
              <a:rPr lang="en-US" dirty="0"/>
              <a:t> for within a registry</a:t>
            </a:r>
          </a:p>
          <a:p>
            <a:pPr lvl="2"/>
            <a:endParaRPr lang="en-US" dirty="0"/>
          </a:p>
        </p:txBody>
      </p:sp>
      <p:grpSp>
        <p:nvGrpSpPr>
          <p:cNvPr id="4" name="Group 3"/>
          <p:cNvGrpSpPr/>
          <p:nvPr/>
        </p:nvGrpSpPr>
        <p:grpSpPr>
          <a:xfrm>
            <a:off x="2557041" y="5084412"/>
            <a:ext cx="1820812" cy="614866"/>
            <a:chOff x="2582967" y="5186515"/>
            <a:chExt cx="1857323" cy="627195"/>
          </a:xfrm>
        </p:grpSpPr>
        <p:sp>
          <p:nvSpPr>
            <p:cNvPr id="258" name="Arrow: Right 257"/>
            <p:cNvSpPr/>
            <p:nvPr/>
          </p:nvSpPr>
          <p:spPr bwMode="auto">
            <a:xfrm>
              <a:off x="2582967" y="5186515"/>
              <a:ext cx="1857323" cy="627195"/>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nvGrpSpPr>
            <p:cNvPr id="5" name="Group 4"/>
            <p:cNvGrpSpPr/>
            <p:nvPr/>
          </p:nvGrpSpPr>
          <p:grpSpPr>
            <a:xfrm>
              <a:off x="3069154" y="5305782"/>
              <a:ext cx="700163" cy="366924"/>
              <a:chOff x="5426785" y="5707062"/>
              <a:chExt cx="700163" cy="366924"/>
            </a:xfrm>
          </p:grpSpPr>
          <p:sp>
            <p:nvSpPr>
              <p:cNvPr id="16" name="Rectangle 15"/>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Bracket 16"/>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8" name="Left Bracket 17"/>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grpSp>
        <p:nvGrpSpPr>
          <p:cNvPr id="29" name="Group 28"/>
          <p:cNvGrpSpPr/>
          <p:nvPr/>
        </p:nvGrpSpPr>
        <p:grpSpPr>
          <a:xfrm>
            <a:off x="568047" y="4624233"/>
            <a:ext cx="1768002" cy="1227126"/>
            <a:chOff x="1091989" y="3027487"/>
            <a:chExt cx="1803454" cy="1251732"/>
          </a:xfrm>
        </p:grpSpPr>
        <p:sp>
          <p:nvSpPr>
            <p:cNvPr id="31" name="Freeform 19"/>
            <p:cNvSpPr>
              <a:spLocks noChangeAspect="1" noEditPoints="1"/>
            </p:cNvSpPr>
            <p:nvPr/>
          </p:nvSpPr>
          <p:spPr bwMode="auto">
            <a:xfrm>
              <a:off x="1383191" y="3027487"/>
              <a:ext cx="1512252" cy="1251732"/>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lumMod val="85000"/>
              </a:schemeClr>
            </a:solidFill>
            <a:ln>
              <a:noFill/>
            </a:ln>
            <a:extLst/>
          </p:spPr>
          <p:txBody>
            <a:bodyPr vert="horz" wrap="square" lIns="87855" tIns="43927" rIns="87855" bIns="43927" numCol="1" anchor="t" anchorCtr="0" compatLnSpc="1">
              <a:prstTxWarp prst="textNoShape">
                <a:avLst/>
              </a:prstTxWarp>
            </a:bodyPr>
            <a:lstStyle/>
            <a:p>
              <a:pPr defTabSz="896010">
                <a:defRPr/>
              </a:pPr>
              <a:endParaRPr lang="en-US" sz="1730" kern="0">
                <a:solidFill>
                  <a:srgbClr val="505050"/>
                </a:solidFill>
                <a:latin typeface="Segoe UI"/>
              </a:endParaRPr>
            </a:p>
          </p:txBody>
        </p:sp>
        <p:grpSp>
          <p:nvGrpSpPr>
            <p:cNvPr id="32" name="Group 4"/>
            <p:cNvGrpSpPr>
              <a:grpSpLocks noChangeAspect="1"/>
            </p:cNvGrpSpPr>
            <p:nvPr/>
          </p:nvGrpSpPr>
          <p:grpSpPr bwMode="auto">
            <a:xfrm>
              <a:off x="1091989" y="3557811"/>
              <a:ext cx="1314808" cy="721407"/>
              <a:chOff x="1282" y="1466"/>
              <a:chExt cx="1212" cy="665"/>
            </a:xfrm>
          </p:grpSpPr>
          <p:sp>
            <p:nvSpPr>
              <p:cNvPr id="45" name="Freeform 5"/>
              <p:cNvSpPr>
                <a:spLocks/>
              </p:cNvSpPr>
              <p:nvPr/>
            </p:nvSpPr>
            <p:spPr bwMode="auto">
              <a:xfrm>
                <a:off x="2354" y="2063"/>
                <a:ext cx="140" cy="6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46" name="Freeform 6"/>
              <p:cNvSpPr>
                <a:spLocks/>
              </p:cNvSpPr>
              <p:nvPr/>
            </p:nvSpPr>
            <p:spPr bwMode="auto">
              <a:xfrm>
                <a:off x="2096" y="2064"/>
                <a:ext cx="298" cy="38"/>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47" name="Oval 7"/>
              <p:cNvSpPr>
                <a:spLocks noChangeArrowheads="1"/>
              </p:cNvSpPr>
              <p:nvPr/>
            </p:nvSpPr>
            <p:spPr bwMode="auto">
              <a:xfrm>
                <a:off x="1593" y="1955"/>
                <a:ext cx="311" cy="6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48" name="Freeform 8"/>
              <p:cNvSpPr>
                <a:spLocks/>
              </p:cNvSpPr>
              <p:nvPr/>
            </p:nvSpPr>
            <p:spPr bwMode="auto">
              <a:xfrm>
                <a:off x="1366" y="1466"/>
                <a:ext cx="752" cy="5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49" name="Rectangle 9"/>
              <p:cNvSpPr>
                <a:spLocks noChangeArrowheads="1"/>
              </p:cNvSpPr>
              <p:nvPr/>
            </p:nvSpPr>
            <p:spPr bwMode="auto">
              <a:xfrm>
                <a:off x="1390" y="1490"/>
                <a:ext cx="705" cy="39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50" name="Rectangle 10"/>
              <p:cNvSpPr>
                <a:spLocks noChangeArrowheads="1"/>
              </p:cNvSpPr>
              <p:nvPr/>
            </p:nvSpPr>
            <p:spPr bwMode="auto">
              <a:xfrm>
                <a:off x="1282" y="2095"/>
                <a:ext cx="932" cy="3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51" name="Freeform 11"/>
              <p:cNvSpPr>
                <a:spLocks/>
              </p:cNvSpPr>
              <p:nvPr/>
            </p:nvSpPr>
            <p:spPr bwMode="auto">
              <a:xfrm>
                <a:off x="1282" y="2053"/>
                <a:ext cx="932" cy="4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52" name="Freeform 13"/>
              <p:cNvSpPr>
                <a:spLocks noEditPoints="1"/>
              </p:cNvSpPr>
              <p:nvPr/>
            </p:nvSpPr>
            <p:spPr bwMode="auto">
              <a:xfrm>
                <a:off x="1662" y="1500"/>
                <a:ext cx="185" cy="15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grpSp>
        <p:grpSp>
          <p:nvGrpSpPr>
            <p:cNvPr id="33" name="Group 32"/>
            <p:cNvGrpSpPr/>
            <p:nvPr/>
          </p:nvGrpSpPr>
          <p:grpSpPr>
            <a:xfrm>
              <a:off x="1242241" y="3635897"/>
              <a:ext cx="312619" cy="305519"/>
              <a:chOff x="853289" y="2685914"/>
              <a:chExt cx="457478" cy="447088"/>
            </a:xfrm>
          </p:grpSpPr>
          <p:grpSp>
            <p:nvGrpSpPr>
              <p:cNvPr id="40" name="Group 39"/>
              <p:cNvGrpSpPr/>
              <p:nvPr/>
            </p:nvGrpSpPr>
            <p:grpSpPr>
              <a:xfrm>
                <a:off x="933495" y="2733930"/>
                <a:ext cx="316523" cy="355206"/>
                <a:chOff x="2304394" y="2806764"/>
                <a:chExt cx="203894" cy="228812"/>
              </a:xfrm>
              <a:solidFill>
                <a:srgbClr val="00188F"/>
              </a:solidFill>
            </p:grpSpPr>
            <p:sp>
              <p:nvSpPr>
                <p:cNvPr id="4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4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4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grpSp>
          <p:sp>
            <p:nvSpPr>
              <p:cNvPr id="41" name="Rounded Rectangle 41"/>
              <p:cNvSpPr/>
              <p:nvPr/>
            </p:nvSpPr>
            <p:spPr bwMode="auto">
              <a:xfrm>
                <a:off x="853289" y="2685914"/>
                <a:ext cx="457478" cy="447088"/>
              </a:xfrm>
              <a:prstGeom prst="roundRect">
                <a:avLst/>
              </a:prstGeom>
              <a:noFill/>
              <a:ln w="28575">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8" rIns="175711" bIns="140568"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pPr>
                <a:endParaRPr lang="en-US" sz="2307"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 name="Group 33"/>
            <p:cNvGrpSpPr/>
            <p:nvPr/>
          </p:nvGrpSpPr>
          <p:grpSpPr>
            <a:xfrm>
              <a:off x="1606976" y="3636668"/>
              <a:ext cx="312619" cy="305519"/>
              <a:chOff x="853289" y="2685914"/>
              <a:chExt cx="457478" cy="447088"/>
            </a:xfrm>
          </p:grpSpPr>
          <p:grpSp>
            <p:nvGrpSpPr>
              <p:cNvPr id="35" name="Group 34"/>
              <p:cNvGrpSpPr/>
              <p:nvPr/>
            </p:nvGrpSpPr>
            <p:grpSpPr>
              <a:xfrm>
                <a:off x="933495" y="2733930"/>
                <a:ext cx="316523" cy="355206"/>
                <a:chOff x="2304394" y="2806764"/>
                <a:chExt cx="203894" cy="228812"/>
              </a:xfrm>
              <a:solidFill>
                <a:srgbClr val="00188F"/>
              </a:solidFill>
            </p:grpSpPr>
            <p:sp>
              <p:nvSpPr>
                <p:cNvPr id="3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333333"/>
                </a:solidFill>
                <a:ln w="9525">
                  <a:noFill/>
                  <a:round/>
                  <a:headEnd/>
                  <a:tailEnd/>
                </a:ln>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3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333333"/>
                </a:solidFill>
                <a:ln w="9525">
                  <a:noFill/>
                  <a:round/>
                  <a:headEnd/>
                  <a:tailEnd/>
                </a:ln>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3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333333"/>
                </a:solidFill>
                <a:ln w="9525">
                  <a:noFill/>
                  <a:round/>
                  <a:headEnd/>
                  <a:tailEnd/>
                </a:ln>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grpSp>
          <p:sp>
            <p:nvSpPr>
              <p:cNvPr id="36" name="Rounded Rectangle 285"/>
              <p:cNvSpPr/>
              <p:nvPr/>
            </p:nvSpPr>
            <p:spPr bwMode="auto">
              <a:xfrm>
                <a:off x="853289" y="2685914"/>
                <a:ext cx="457478" cy="447088"/>
              </a:xfrm>
              <a:prstGeom prst="roundRect">
                <a:avLst/>
              </a:prstGeom>
              <a:noFill/>
              <a:ln w="28575">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8" rIns="175711" bIns="140568"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pPr>
                <a:endParaRPr lang="en-US" sz="2307"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58" name="Group 57"/>
          <p:cNvGrpSpPr/>
          <p:nvPr/>
        </p:nvGrpSpPr>
        <p:grpSpPr>
          <a:xfrm>
            <a:off x="715346" y="5220684"/>
            <a:ext cx="306474" cy="299513"/>
            <a:chOff x="160801" y="4317457"/>
            <a:chExt cx="457478" cy="447088"/>
          </a:xfrm>
        </p:grpSpPr>
        <p:sp>
          <p:nvSpPr>
            <p:cNvPr id="59" name="Rounded Rectangle 580"/>
            <p:cNvSpPr/>
            <p:nvPr/>
          </p:nvSpPr>
          <p:spPr bwMode="auto">
            <a:xfrm>
              <a:off x="160801" y="4317457"/>
              <a:ext cx="457478" cy="447088"/>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8" rIns="175711" bIns="140568"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pPr>
              <a:endParaRPr lang="en-US" sz="2307"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59"/>
            <p:cNvGrpSpPr/>
            <p:nvPr/>
          </p:nvGrpSpPr>
          <p:grpSpPr>
            <a:xfrm>
              <a:off x="241006" y="4365473"/>
              <a:ext cx="316523" cy="355206"/>
              <a:chOff x="2304394" y="2806764"/>
              <a:chExt cx="203894" cy="228812"/>
            </a:xfrm>
            <a:solidFill>
              <a:srgbClr val="00188F"/>
            </a:solidFill>
          </p:grpSpPr>
          <p:sp>
            <p:nvSpPr>
              <p:cNvPr id="6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6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6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grpSp>
      </p:grpSp>
      <p:grpSp>
        <p:nvGrpSpPr>
          <p:cNvPr id="257" name="Group 256"/>
          <p:cNvGrpSpPr/>
          <p:nvPr/>
        </p:nvGrpSpPr>
        <p:grpSpPr>
          <a:xfrm>
            <a:off x="4377853" y="3429000"/>
            <a:ext cx="3510997" cy="3361593"/>
            <a:chOff x="4694237" y="3497262"/>
            <a:chExt cx="3581400" cy="3429000"/>
          </a:xfrm>
        </p:grpSpPr>
        <p:sp>
          <p:nvSpPr>
            <p:cNvPr id="7" name="Rectangle: Rounded Corners 6"/>
            <p:cNvSpPr/>
            <p:nvPr/>
          </p:nvSpPr>
          <p:spPr bwMode="auto">
            <a:xfrm>
              <a:off x="4694237" y="3497262"/>
              <a:ext cx="3581400" cy="34290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nvGrpSpPr>
            <p:cNvPr id="64" name="Group 63"/>
            <p:cNvGrpSpPr/>
            <p:nvPr/>
          </p:nvGrpSpPr>
          <p:grpSpPr>
            <a:xfrm>
              <a:off x="4981518" y="6452336"/>
              <a:ext cx="700163" cy="366924"/>
              <a:chOff x="5426785" y="5707062"/>
              <a:chExt cx="700163" cy="366924"/>
            </a:xfrm>
          </p:grpSpPr>
          <p:sp>
            <p:nvSpPr>
              <p:cNvPr id="65" name="Rectangle 64"/>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66" name="Right Bracket 65"/>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67" name="Left Bracket 66"/>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72" name="Group 71"/>
            <p:cNvGrpSpPr/>
            <p:nvPr/>
          </p:nvGrpSpPr>
          <p:grpSpPr>
            <a:xfrm>
              <a:off x="4981518" y="5617953"/>
              <a:ext cx="700163" cy="366924"/>
              <a:chOff x="5426785" y="5707062"/>
              <a:chExt cx="700163" cy="366924"/>
            </a:xfrm>
          </p:grpSpPr>
          <p:sp>
            <p:nvSpPr>
              <p:cNvPr id="73" name="Rectangle 72"/>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74" name="Right Bracket 73"/>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75" name="Left Bracket 74"/>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76" name="Group 75"/>
            <p:cNvGrpSpPr/>
            <p:nvPr/>
          </p:nvGrpSpPr>
          <p:grpSpPr>
            <a:xfrm>
              <a:off x="4981518" y="5197947"/>
              <a:ext cx="700163" cy="366924"/>
              <a:chOff x="5426785" y="5707062"/>
              <a:chExt cx="700163" cy="366924"/>
            </a:xfrm>
          </p:grpSpPr>
          <p:sp>
            <p:nvSpPr>
              <p:cNvPr id="77" name="Rectangle 76"/>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78" name="Right Bracket 77"/>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79" name="Left Bracket 78"/>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80" name="Group 79"/>
            <p:cNvGrpSpPr/>
            <p:nvPr/>
          </p:nvGrpSpPr>
          <p:grpSpPr>
            <a:xfrm>
              <a:off x="4981518" y="4786859"/>
              <a:ext cx="700163" cy="366924"/>
              <a:chOff x="5426785" y="5707062"/>
              <a:chExt cx="700163" cy="366924"/>
            </a:xfrm>
          </p:grpSpPr>
          <p:sp>
            <p:nvSpPr>
              <p:cNvPr id="81" name="Rectangle 8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82" name="Right Bracket 8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83" name="Left Bracket 8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02" name="Group 101"/>
            <p:cNvGrpSpPr/>
            <p:nvPr/>
          </p:nvGrpSpPr>
          <p:grpSpPr>
            <a:xfrm>
              <a:off x="5748446" y="6452336"/>
              <a:ext cx="700163" cy="366924"/>
              <a:chOff x="5426785" y="5707062"/>
              <a:chExt cx="700163" cy="366924"/>
            </a:xfrm>
          </p:grpSpPr>
          <p:sp>
            <p:nvSpPr>
              <p:cNvPr id="131" name="Rectangle 13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32" name="Right Bracket 13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33" name="Left Bracket 13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03" name="Group 102"/>
            <p:cNvGrpSpPr/>
            <p:nvPr/>
          </p:nvGrpSpPr>
          <p:grpSpPr>
            <a:xfrm>
              <a:off x="5748446" y="6042149"/>
              <a:ext cx="700163" cy="366924"/>
              <a:chOff x="5426785" y="5707062"/>
              <a:chExt cx="700163" cy="366924"/>
            </a:xfrm>
          </p:grpSpPr>
          <p:sp>
            <p:nvSpPr>
              <p:cNvPr id="128" name="Rectangle 127"/>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29" name="Right Bracket 128"/>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30" name="Left Bracket 129"/>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36" name="Group 135"/>
            <p:cNvGrpSpPr/>
            <p:nvPr/>
          </p:nvGrpSpPr>
          <p:grpSpPr>
            <a:xfrm>
              <a:off x="6518413" y="6042149"/>
              <a:ext cx="700163" cy="366924"/>
              <a:chOff x="5426785" y="5707062"/>
              <a:chExt cx="700163" cy="366924"/>
            </a:xfrm>
          </p:grpSpPr>
          <p:sp>
            <p:nvSpPr>
              <p:cNvPr id="161" name="Rectangle 16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62" name="Right Bracket 16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63" name="Left Bracket 16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39" name="Group 138"/>
            <p:cNvGrpSpPr/>
            <p:nvPr/>
          </p:nvGrpSpPr>
          <p:grpSpPr>
            <a:xfrm>
              <a:off x="6518413" y="4786859"/>
              <a:ext cx="700163" cy="366924"/>
              <a:chOff x="5426785" y="5707062"/>
              <a:chExt cx="700163" cy="366924"/>
            </a:xfrm>
          </p:grpSpPr>
          <p:sp>
            <p:nvSpPr>
              <p:cNvPr id="152" name="Rectangle 151"/>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53" name="Right Bracket 152"/>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54" name="Left Bracket 153"/>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41" name="Group 140"/>
            <p:cNvGrpSpPr/>
            <p:nvPr/>
          </p:nvGrpSpPr>
          <p:grpSpPr>
            <a:xfrm>
              <a:off x="6518413" y="3957440"/>
              <a:ext cx="700163" cy="366924"/>
              <a:chOff x="5426785" y="5707062"/>
              <a:chExt cx="700163" cy="366924"/>
            </a:xfrm>
          </p:grpSpPr>
          <p:sp>
            <p:nvSpPr>
              <p:cNvPr id="146" name="Rectangle 145"/>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47" name="Right Bracket 146"/>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48" name="Left Bracket 147"/>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68" name="Group 167"/>
            <p:cNvGrpSpPr/>
            <p:nvPr/>
          </p:nvGrpSpPr>
          <p:grpSpPr>
            <a:xfrm>
              <a:off x="7284774" y="6452336"/>
              <a:ext cx="700163" cy="366924"/>
              <a:chOff x="5426785" y="5707062"/>
              <a:chExt cx="700163" cy="366924"/>
            </a:xfrm>
          </p:grpSpPr>
          <p:sp>
            <p:nvSpPr>
              <p:cNvPr id="197" name="Rectangle 196"/>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98" name="Right Bracket 197"/>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99" name="Left Bracket 198"/>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69" name="Group 168"/>
            <p:cNvGrpSpPr/>
            <p:nvPr/>
          </p:nvGrpSpPr>
          <p:grpSpPr>
            <a:xfrm>
              <a:off x="7284774" y="6042149"/>
              <a:ext cx="700163" cy="366924"/>
              <a:chOff x="5426785" y="5707062"/>
              <a:chExt cx="700163" cy="366924"/>
            </a:xfrm>
          </p:grpSpPr>
          <p:sp>
            <p:nvSpPr>
              <p:cNvPr id="194" name="Rectangle 193"/>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95" name="Right Bracket 194"/>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96" name="Left Bracket 195"/>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72" name="Group 171"/>
            <p:cNvGrpSpPr/>
            <p:nvPr/>
          </p:nvGrpSpPr>
          <p:grpSpPr>
            <a:xfrm>
              <a:off x="7284774" y="4786859"/>
              <a:ext cx="700163" cy="366924"/>
              <a:chOff x="5426785" y="5707062"/>
              <a:chExt cx="700163" cy="366924"/>
            </a:xfrm>
          </p:grpSpPr>
          <p:sp>
            <p:nvSpPr>
              <p:cNvPr id="185" name="Rectangle 184"/>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86" name="Right Bracket 185"/>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87" name="Left Bracket 186"/>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74" name="Group 173"/>
            <p:cNvGrpSpPr/>
            <p:nvPr/>
          </p:nvGrpSpPr>
          <p:grpSpPr>
            <a:xfrm>
              <a:off x="7284774" y="3957440"/>
              <a:ext cx="700163" cy="366924"/>
              <a:chOff x="5426785" y="5707062"/>
              <a:chExt cx="700163" cy="366924"/>
            </a:xfrm>
          </p:grpSpPr>
          <p:sp>
            <p:nvSpPr>
              <p:cNvPr id="179" name="Rectangle 178"/>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80" name="Right Bracket 179"/>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81" name="Left Bracket 180"/>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21" name="Group 220"/>
            <p:cNvGrpSpPr/>
            <p:nvPr/>
          </p:nvGrpSpPr>
          <p:grpSpPr>
            <a:xfrm>
              <a:off x="4981518" y="4370734"/>
              <a:ext cx="700163" cy="366924"/>
              <a:chOff x="4999037" y="5516300"/>
              <a:chExt cx="700163" cy="366924"/>
            </a:xfrm>
          </p:grpSpPr>
          <p:sp>
            <p:nvSpPr>
              <p:cNvPr id="202" name="Rectangle 201"/>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03" name="Right Bracket 202"/>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04" name="Left Bracket 203"/>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06" name="Group 205"/>
            <p:cNvGrpSpPr/>
            <p:nvPr/>
          </p:nvGrpSpPr>
          <p:grpSpPr>
            <a:xfrm>
              <a:off x="5748446" y="5197947"/>
              <a:ext cx="700163" cy="366924"/>
              <a:chOff x="4999037" y="5516300"/>
              <a:chExt cx="700163" cy="366924"/>
            </a:xfrm>
          </p:grpSpPr>
          <p:sp>
            <p:nvSpPr>
              <p:cNvPr id="207" name="Rectangle 206"/>
              <p:cNvSpPr/>
              <p:nvPr/>
            </p:nvSpPr>
            <p:spPr bwMode="auto">
              <a:xfrm>
                <a:off x="5010689" y="5527018"/>
                <a:ext cx="677419" cy="345332"/>
              </a:xfrm>
              <a:prstGeom prst="rect">
                <a:avLst/>
              </a:prstGeom>
              <a:solidFill>
                <a:schemeClr val="accent1">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08" name="Right Bracket 207"/>
              <p:cNvSpPr/>
              <p:nvPr/>
            </p:nvSpPr>
            <p:spPr>
              <a:xfrm>
                <a:off x="5648769" y="5516300"/>
                <a:ext cx="50431" cy="366924"/>
              </a:xfrm>
              <a:prstGeom prst="righ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09" name="Left Bracket 208"/>
              <p:cNvSpPr/>
              <p:nvPr/>
            </p:nvSpPr>
            <p:spPr>
              <a:xfrm>
                <a:off x="4999037" y="5516300"/>
                <a:ext cx="50431" cy="366924"/>
              </a:xfrm>
              <a:prstGeom prst="lef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10" name="Group 209"/>
            <p:cNvGrpSpPr/>
            <p:nvPr/>
          </p:nvGrpSpPr>
          <p:grpSpPr>
            <a:xfrm>
              <a:off x="7284774" y="4370734"/>
              <a:ext cx="700163" cy="366924"/>
              <a:chOff x="4999037" y="5516300"/>
              <a:chExt cx="700163" cy="366924"/>
            </a:xfrm>
          </p:grpSpPr>
          <p:sp>
            <p:nvSpPr>
              <p:cNvPr id="211" name="Rectangle 210"/>
              <p:cNvSpPr/>
              <p:nvPr/>
            </p:nvSpPr>
            <p:spPr bwMode="auto">
              <a:xfrm>
                <a:off x="5010689" y="5527018"/>
                <a:ext cx="677419" cy="345332"/>
              </a:xfrm>
              <a:prstGeom prst="rect">
                <a:avLst/>
              </a:prstGeom>
              <a:solidFill>
                <a:schemeClr val="accent1">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12" name="Right Bracket 211"/>
              <p:cNvSpPr/>
              <p:nvPr/>
            </p:nvSpPr>
            <p:spPr>
              <a:xfrm>
                <a:off x="5648769" y="5516300"/>
                <a:ext cx="50431" cy="366924"/>
              </a:xfrm>
              <a:prstGeom prst="righ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13" name="Left Bracket 212"/>
              <p:cNvSpPr/>
              <p:nvPr/>
            </p:nvSpPr>
            <p:spPr>
              <a:xfrm>
                <a:off x="4999037" y="5516300"/>
                <a:ext cx="50431" cy="366924"/>
              </a:xfrm>
              <a:prstGeom prst="lef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14" name="Group 213"/>
            <p:cNvGrpSpPr/>
            <p:nvPr/>
          </p:nvGrpSpPr>
          <p:grpSpPr>
            <a:xfrm>
              <a:off x="6518413" y="5617953"/>
              <a:ext cx="700163" cy="366924"/>
              <a:chOff x="4999037" y="5516300"/>
              <a:chExt cx="700163" cy="366924"/>
            </a:xfrm>
          </p:grpSpPr>
          <p:sp>
            <p:nvSpPr>
              <p:cNvPr id="215" name="Rectangle 214"/>
              <p:cNvSpPr/>
              <p:nvPr/>
            </p:nvSpPr>
            <p:spPr bwMode="auto">
              <a:xfrm>
                <a:off x="5010689" y="5527018"/>
                <a:ext cx="677419" cy="345332"/>
              </a:xfrm>
              <a:prstGeom prst="rect">
                <a:avLst/>
              </a:prstGeom>
              <a:solidFill>
                <a:schemeClr val="accent1">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16" name="Right Bracket 215"/>
              <p:cNvSpPr/>
              <p:nvPr/>
            </p:nvSpPr>
            <p:spPr>
              <a:xfrm>
                <a:off x="5648769" y="5516300"/>
                <a:ext cx="50431" cy="366924"/>
              </a:xfrm>
              <a:prstGeom prst="righ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17" name="Left Bracket 216"/>
              <p:cNvSpPr/>
              <p:nvPr/>
            </p:nvSpPr>
            <p:spPr>
              <a:xfrm>
                <a:off x="4999037" y="5516300"/>
                <a:ext cx="50431" cy="366924"/>
              </a:xfrm>
              <a:prstGeom prst="lef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22" name="Group 221"/>
            <p:cNvGrpSpPr/>
            <p:nvPr/>
          </p:nvGrpSpPr>
          <p:grpSpPr>
            <a:xfrm>
              <a:off x="6518413" y="5197947"/>
              <a:ext cx="700163" cy="366924"/>
              <a:chOff x="4978314" y="6229744"/>
              <a:chExt cx="700163" cy="366924"/>
            </a:xfrm>
          </p:grpSpPr>
          <p:sp>
            <p:nvSpPr>
              <p:cNvPr id="218" name="Rectangle 217"/>
              <p:cNvSpPr/>
              <p:nvPr/>
            </p:nvSpPr>
            <p:spPr bwMode="auto">
              <a:xfrm>
                <a:off x="4989966" y="6240462"/>
                <a:ext cx="677419" cy="345332"/>
              </a:xfrm>
              <a:prstGeom prst="rect">
                <a:avLst/>
              </a:prstGeom>
              <a:solidFill>
                <a:schemeClr val="accent2"/>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19" name="Right Bracket 218"/>
              <p:cNvSpPr/>
              <p:nvPr/>
            </p:nvSpPr>
            <p:spPr>
              <a:xfrm>
                <a:off x="5628046" y="6229744"/>
                <a:ext cx="50431" cy="366924"/>
              </a:xfrm>
              <a:prstGeom prst="rightBracket">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20" name="Left Bracket 219"/>
              <p:cNvSpPr/>
              <p:nvPr/>
            </p:nvSpPr>
            <p:spPr>
              <a:xfrm>
                <a:off x="4978314" y="6229744"/>
                <a:ext cx="50431" cy="366924"/>
              </a:xfrm>
              <a:prstGeom prst="leftBracket">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31" name="Group 230"/>
            <p:cNvGrpSpPr/>
            <p:nvPr/>
          </p:nvGrpSpPr>
          <p:grpSpPr>
            <a:xfrm>
              <a:off x="6518413" y="3540922"/>
              <a:ext cx="700163" cy="366924"/>
              <a:chOff x="6065837" y="5505426"/>
              <a:chExt cx="700163" cy="366924"/>
            </a:xfrm>
          </p:grpSpPr>
          <p:sp>
            <p:nvSpPr>
              <p:cNvPr id="224" name="Rectangle 223"/>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25" name="Right Bracket 224"/>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26" name="Left Bracket 225"/>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32" name="Group 231"/>
            <p:cNvGrpSpPr/>
            <p:nvPr/>
          </p:nvGrpSpPr>
          <p:grpSpPr>
            <a:xfrm>
              <a:off x="4981518" y="6042149"/>
              <a:ext cx="700163" cy="366924"/>
              <a:chOff x="6045114" y="6218870"/>
              <a:chExt cx="700163" cy="366924"/>
            </a:xfrm>
          </p:grpSpPr>
          <p:sp>
            <p:nvSpPr>
              <p:cNvPr id="228" name="Rectangle 227"/>
              <p:cNvSpPr/>
              <p:nvPr/>
            </p:nvSpPr>
            <p:spPr bwMode="auto">
              <a:xfrm>
                <a:off x="6056766" y="6229588"/>
                <a:ext cx="677419" cy="345332"/>
              </a:xfrm>
              <a:prstGeom prst="rect">
                <a:avLst/>
              </a:prstGeom>
              <a:solidFill>
                <a:schemeClr val="accent6"/>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29" name="Right Bracket 228"/>
              <p:cNvSpPr/>
              <p:nvPr/>
            </p:nvSpPr>
            <p:spPr>
              <a:xfrm>
                <a:off x="6694846" y="6218870"/>
                <a:ext cx="50431" cy="366924"/>
              </a:xfrm>
              <a:prstGeom prst="righ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30" name="Left Bracket 229"/>
              <p:cNvSpPr/>
              <p:nvPr/>
            </p:nvSpPr>
            <p:spPr>
              <a:xfrm>
                <a:off x="6045114" y="6218870"/>
                <a:ext cx="50431" cy="366924"/>
              </a:xfrm>
              <a:prstGeom prst="lef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33" name="Group 232"/>
            <p:cNvGrpSpPr/>
            <p:nvPr/>
          </p:nvGrpSpPr>
          <p:grpSpPr>
            <a:xfrm>
              <a:off x="6518413" y="6452336"/>
              <a:ext cx="700163" cy="366924"/>
              <a:chOff x="4999037" y="5516300"/>
              <a:chExt cx="700163" cy="366924"/>
            </a:xfrm>
          </p:grpSpPr>
          <p:sp>
            <p:nvSpPr>
              <p:cNvPr id="234" name="Rectangle 233"/>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ight Bracket 234"/>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36" name="Left Bracket 235"/>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37" name="Group 236"/>
            <p:cNvGrpSpPr/>
            <p:nvPr/>
          </p:nvGrpSpPr>
          <p:grpSpPr>
            <a:xfrm>
              <a:off x="5748446" y="5617953"/>
              <a:ext cx="700163" cy="366924"/>
              <a:chOff x="6065837" y="5505426"/>
              <a:chExt cx="700163" cy="366924"/>
            </a:xfrm>
          </p:grpSpPr>
          <p:sp>
            <p:nvSpPr>
              <p:cNvPr id="238" name="Rectangle 237"/>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39" name="Right Bracket 238"/>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40" name="Left Bracket 239"/>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41" name="Group 240"/>
            <p:cNvGrpSpPr/>
            <p:nvPr/>
          </p:nvGrpSpPr>
          <p:grpSpPr>
            <a:xfrm>
              <a:off x="7284774" y="5197947"/>
              <a:ext cx="700163" cy="366924"/>
              <a:chOff x="6045114" y="6218870"/>
              <a:chExt cx="700163" cy="366924"/>
            </a:xfrm>
          </p:grpSpPr>
          <p:sp>
            <p:nvSpPr>
              <p:cNvPr id="242" name="Rectangle 241"/>
              <p:cNvSpPr/>
              <p:nvPr/>
            </p:nvSpPr>
            <p:spPr bwMode="auto">
              <a:xfrm>
                <a:off x="6056766" y="6229588"/>
                <a:ext cx="677419" cy="345332"/>
              </a:xfrm>
              <a:prstGeom prst="rect">
                <a:avLst/>
              </a:prstGeom>
              <a:solidFill>
                <a:schemeClr val="accent6"/>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43" name="Right Bracket 242"/>
              <p:cNvSpPr/>
              <p:nvPr/>
            </p:nvSpPr>
            <p:spPr>
              <a:xfrm>
                <a:off x="6694846" y="6218870"/>
                <a:ext cx="50431" cy="366924"/>
              </a:xfrm>
              <a:prstGeom prst="righ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44" name="Left Bracket 243"/>
              <p:cNvSpPr/>
              <p:nvPr/>
            </p:nvSpPr>
            <p:spPr>
              <a:xfrm>
                <a:off x="6045114" y="6218870"/>
                <a:ext cx="50431" cy="366924"/>
              </a:xfrm>
              <a:prstGeom prst="lef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45" name="Group 244"/>
            <p:cNvGrpSpPr/>
            <p:nvPr/>
          </p:nvGrpSpPr>
          <p:grpSpPr>
            <a:xfrm>
              <a:off x="7284774" y="5617953"/>
              <a:ext cx="700163" cy="366924"/>
              <a:chOff x="6065837" y="5505426"/>
              <a:chExt cx="700163" cy="366924"/>
            </a:xfrm>
          </p:grpSpPr>
          <p:sp>
            <p:nvSpPr>
              <p:cNvPr id="246" name="Rectangle 245"/>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47" name="Right Bracket 246"/>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48" name="Left Bracket 247"/>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49" name="Group 248"/>
            <p:cNvGrpSpPr/>
            <p:nvPr/>
          </p:nvGrpSpPr>
          <p:grpSpPr>
            <a:xfrm>
              <a:off x="5748446" y="4786859"/>
              <a:ext cx="700163" cy="366924"/>
              <a:chOff x="6065837" y="5505426"/>
              <a:chExt cx="700163" cy="366924"/>
            </a:xfrm>
          </p:grpSpPr>
          <p:sp>
            <p:nvSpPr>
              <p:cNvPr id="250" name="Rectangle 249"/>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51" name="Right Bracket 250"/>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52" name="Left Bracket 251"/>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53" name="Group 252"/>
            <p:cNvGrpSpPr/>
            <p:nvPr/>
          </p:nvGrpSpPr>
          <p:grpSpPr>
            <a:xfrm>
              <a:off x="6518413" y="4370734"/>
              <a:ext cx="700163" cy="366924"/>
              <a:chOff x="4999037" y="5516300"/>
              <a:chExt cx="700163" cy="366924"/>
            </a:xfrm>
          </p:grpSpPr>
          <p:sp>
            <p:nvSpPr>
              <p:cNvPr id="254" name="Rectangle 253"/>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ight Bracket 254"/>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56" name="Left Bracket 255"/>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grpSp>
        <p:nvGrpSpPr>
          <p:cNvPr id="6" name="Group 5"/>
          <p:cNvGrpSpPr/>
          <p:nvPr/>
        </p:nvGrpSpPr>
        <p:grpSpPr>
          <a:xfrm>
            <a:off x="7953746" y="5058849"/>
            <a:ext cx="1802655" cy="614866"/>
            <a:chOff x="8113235" y="5159793"/>
            <a:chExt cx="1838802" cy="627195"/>
          </a:xfrm>
        </p:grpSpPr>
        <p:sp>
          <p:nvSpPr>
            <p:cNvPr id="259" name="Arrow: Right 258"/>
            <p:cNvSpPr/>
            <p:nvPr/>
          </p:nvSpPr>
          <p:spPr bwMode="auto">
            <a:xfrm>
              <a:off x="8113235" y="5159793"/>
              <a:ext cx="1838802" cy="627195"/>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nvGrpSpPr>
            <p:cNvPr id="260" name="Group 259"/>
            <p:cNvGrpSpPr/>
            <p:nvPr/>
          </p:nvGrpSpPr>
          <p:grpSpPr>
            <a:xfrm>
              <a:off x="8504237" y="5280344"/>
              <a:ext cx="700163" cy="366924"/>
              <a:chOff x="5426785" y="5707062"/>
              <a:chExt cx="700163" cy="366924"/>
            </a:xfrm>
          </p:grpSpPr>
          <p:sp>
            <p:nvSpPr>
              <p:cNvPr id="261" name="Rectangle 26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62" name="Right Bracket 26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63" name="Left Bracket 26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sp>
        <p:nvSpPr>
          <p:cNvPr id="264" name="Freeform 22"/>
          <p:cNvSpPr>
            <a:spLocks noChangeAspect="1" noEditPoints="1"/>
          </p:cNvSpPr>
          <p:nvPr/>
        </p:nvSpPr>
        <p:spPr bwMode="black">
          <a:xfrm>
            <a:off x="9840225" y="4496698"/>
            <a:ext cx="2047631" cy="127756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rgbClr val="00BCF2"/>
          </a:solidFill>
          <a:ln>
            <a:noFill/>
          </a:ln>
        </p:spPr>
        <p:txBody>
          <a:bodyPr vert="horz" wrap="square" lIns="87845" tIns="43923" rIns="87845" bIns="43923" numCol="1" anchor="t" anchorCtr="0" compatLnSpc="1">
            <a:prstTxWarp prst="textNoShape">
              <a:avLst/>
            </a:prstTxWarp>
          </a:bodyPr>
          <a:lstStyle/>
          <a:p>
            <a:endParaRPr lang="en-US" sz="1729"/>
          </a:p>
        </p:txBody>
      </p:sp>
    </p:spTree>
    <p:extLst>
      <p:ext uri="{BB962C8B-B14F-4D97-AF65-F5344CB8AC3E}">
        <p14:creationId xmlns:p14="http://schemas.microsoft.com/office/powerpoint/2010/main" val="113636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Image Registries</a:t>
            </a:r>
          </a:p>
        </p:txBody>
      </p:sp>
      <p:sp>
        <p:nvSpPr>
          <p:cNvPr id="2" name="Text Placeholder 1"/>
          <p:cNvSpPr>
            <a:spLocks noGrp="1"/>
          </p:cNvSpPr>
          <p:nvPr>
            <p:ph type="body" sz="quarter" idx="10"/>
          </p:nvPr>
        </p:nvSpPr>
        <p:spPr>
          <a:xfrm>
            <a:off x="269239" y="1189495"/>
            <a:ext cx="11653523" cy="5451694"/>
          </a:xfrm>
        </p:spPr>
        <p:txBody>
          <a:bodyPr>
            <a:normAutofit fontScale="92500" lnSpcReduction="10000"/>
          </a:bodyPr>
          <a:lstStyle/>
          <a:p>
            <a:r>
              <a:rPr lang="en-US" dirty="0"/>
              <a:t>Docker Hub and Docker Store</a:t>
            </a:r>
          </a:p>
          <a:p>
            <a:pPr lvl="1"/>
            <a:r>
              <a:rPr lang="en-US" dirty="0"/>
              <a:t>Public, Official and Private image repositories</a:t>
            </a:r>
          </a:p>
          <a:p>
            <a:endParaRPr lang="en-US" dirty="0"/>
          </a:p>
          <a:p>
            <a:r>
              <a:rPr lang="en-US" dirty="0"/>
              <a:t>Docker Trusted Registry</a:t>
            </a:r>
          </a:p>
          <a:p>
            <a:pPr lvl="1"/>
            <a:r>
              <a:rPr lang="en-US" dirty="0"/>
              <a:t>Enterprise Grade Private Registries</a:t>
            </a:r>
          </a:p>
          <a:p>
            <a:endParaRPr lang="en-US" dirty="0"/>
          </a:p>
          <a:p>
            <a:r>
              <a:rPr lang="en-US" dirty="0"/>
              <a:t>Docker Registry</a:t>
            </a:r>
          </a:p>
          <a:p>
            <a:pPr lvl="1"/>
            <a:r>
              <a:rPr lang="en-US" dirty="0"/>
              <a:t>Open source foundation of Hub and DTR</a:t>
            </a:r>
          </a:p>
          <a:p>
            <a:endParaRPr lang="en-US" dirty="0"/>
          </a:p>
          <a:p>
            <a:r>
              <a:rPr lang="en-US" dirty="0"/>
              <a:t>Azure Container Registry</a:t>
            </a:r>
          </a:p>
          <a:p>
            <a:pPr lvl="1"/>
            <a:r>
              <a:rPr lang="en-US" b="1" dirty="0"/>
              <a:t>Currently in Preview</a:t>
            </a:r>
          </a:p>
          <a:p>
            <a:pPr lvl="1"/>
            <a:r>
              <a:rPr lang="en-US" dirty="0"/>
              <a:t>Store your container image in local, network-close storage on Azure</a:t>
            </a:r>
          </a:p>
          <a:p>
            <a:pPr lvl="1"/>
            <a:endParaRPr lang="en-US" dirty="0"/>
          </a:p>
          <a:p>
            <a:pPr lvl="1"/>
            <a:endParaRPr lang="en-US" dirty="0"/>
          </a:p>
        </p:txBody>
      </p:sp>
      <p:pic>
        <p:nvPicPr>
          <p:cNvPr id="6" name="Picture 5"/>
          <p:cNvPicPr>
            <a:picLocks noChangeAspect="1"/>
          </p:cNvPicPr>
          <p:nvPr/>
        </p:nvPicPr>
        <p:blipFill>
          <a:blip r:embed="rId3"/>
          <a:stretch>
            <a:fillRect/>
          </a:stretch>
        </p:blipFill>
        <p:spPr>
          <a:xfrm>
            <a:off x="7515339" y="1860257"/>
            <a:ext cx="4258669" cy="328941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614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500"/>
                                        <p:tgtEl>
                                          <p:spTgt spid="2">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animEffect transition="in" filter="fade">
                                      <p:cBhvr>
                                        <p:cTn id="29" dur="500"/>
                                        <p:tgtEl>
                                          <p:spTgt spid="2">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xEl>
                                              <p:pRg st="9" end="9"/>
                                            </p:txEl>
                                          </p:spTgt>
                                        </p:tgtEl>
                                        <p:attrNameLst>
                                          <p:attrName>style.visibility</p:attrName>
                                        </p:attrNameLst>
                                      </p:cBhvr>
                                      <p:to>
                                        <p:strVal val="visible"/>
                                      </p:to>
                                    </p:set>
                                    <p:animEffect transition="in" filter="fade">
                                      <p:cBhvr>
                                        <p:cTn id="34" dur="500"/>
                                        <p:tgtEl>
                                          <p:spTgt spid="2">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Effect transition="in" filter="fade">
                                      <p:cBhvr>
                                        <p:cTn id="37" dur="500"/>
                                        <p:tgtEl>
                                          <p:spTgt spid="2">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11" end="11"/>
                                            </p:txEl>
                                          </p:spTgt>
                                        </p:tgtEl>
                                        <p:attrNameLst>
                                          <p:attrName>style.visibility</p:attrName>
                                        </p:attrNameLst>
                                      </p:cBhvr>
                                      <p:to>
                                        <p:strVal val="visible"/>
                                      </p:to>
                                    </p:set>
                                    <p:animEffect transition="in" filter="fade">
                                      <p:cBhvr>
                                        <p:cTn id="40"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126" name="TextBox 125"/>
          <p:cNvSpPr txBox="1"/>
          <p:nvPr/>
        </p:nvSpPr>
        <p:spPr>
          <a:xfrm>
            <a:off x="1590" y="4734897"/>
            <a:ext cx="12192000" cy="396931"/>
          </a:xfrm>
          <a:prstGeom prst="rect">
            <a:avLst/>
          </a:prstGeom>
          <a:noFill/>
        </p:spPr>
        <p:txBody>
          <a:bodyPr wrap="square" lIns="182828" tIns="0" rIns="182828" bIns="146263" rtlCol="0">
            <a:spAutoFit/>
          </a:bodyPr>
          <a:lstStyle/>
          <a:p>
            <a:pPr algn="ctr" defTabSz="914049">
              <a:lnSpc>
                <a:spcPct val="90000"/>
              </a:lnSpc>
              <a:spcAft>
                <a:spcPts val="600"/>
              </a:spcAft>
              <a:defRPr/>
            </a:pPr>
            <a:r>
              <a:rPr lang="en-US" b="1" kern="0" dirty="0"/>
              <a:t>Traditional virtual machines </a:t>
            </a:r>
            <a:r>
              <a:rPr lang="en-US" kern="0" dirty="0"/>
              <a:t>= hardware virtualization</a:t>
            </a:r>
          </a:p>
        </p:txBody>
      </p:sp>
      <p:sp>
        <p:nvSpPr>
          <p:cNvPr id="134" name="Rectangle 133"/>
          <p:cNvSpPr/>
          <p:nvPr/>
        </p:nvSpPr>
        <p:spPr bwMode="auto">
          <a:xfrm>
            <a:off x="3922774" y="5137211"/>
            <a:ext cx="1710307"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40" name="Rectangle 139"/>
          <p:cNvSpPr/>
          <p:nvPr/>
        </p:nvSpPr>
        <p:spPr bwMode="auto">
          <a:xfrm>
            <a:off x="3922773" y="5665095"/>
            <a:ext cx="1710308"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45" name="Rectangle 144"/>
          <p:cNvSpPr/>
          <p:nvPr/>
        </p:nvSpPr>
        <p:spPr bwMode="auto">
          <a:xfrm>
            <a:off x="3922773" y="6192977"/>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98" name="Group 97"/>
          <p:cNvGrpSpPr/>
          <p:nvPr/>
        </p:nvGrpSpPr>
        <p:grpSpPr>
          <a:xfrm>
            <a:off x="3431004" y="5137211"/>
            <a:ext cx="491767" cy="487863"/>
            <a:chOff x="5303837" y="3192462"/>
            <a:chExt cx="501628" cy="497646"/>
          </a:xfrm>
        </p:grpSpPr>
        <p:sp>
          <p:nvSpPr>
            <p:cNvPr id="99" name="Rectangle 98"/>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0" name="Group 99"/>
            <p:cNvGrpSpPr/>
            <p:nvPr/>
          </p:nvGrpSpPr>
          <p:grpSpPr>
            <a:xfrm>
              <a:off x="5434446" y="3309789"/>
              <a:ext cx="236804" cy="262982"/>
              <a:chOff x="7434263" y="-2105025"/>
              <a:chExt cx="947737" cy="1052512"/>
            </a:xfrm>
            <a:solidFill>
              <a:schemeClr val="tx2"/>
            </a:solidFill>
          </p:grpSpPr>
          <p:sp>
            <p:nvSpPr>
              <p:cNvPr id="101"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02"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03"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04" name="Group 103"/>
          <p:cNvGrpSpPr/>
          <p:nvPr/>
        </p:nvGrpSpPr>
        <p:grpSpPr>
          <a:xfrm>
            <a:off x="3431003" y="5665095"/>
            <a:ext cx="491767" cy="487863"/>
            <a:chOff x="5303836" y="3730931"/>
            <a:chExt cx="501628" cy="497646"/>
          </a:xfrm>
        </p:grpSpPr>
        <p:sp>
          <p:nvSpPr>
            <p:cNvPr id="105" name="Rectangle 104"/>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6" name="Group 105"/>
            <p:cNvGrpSpPr/>
            <p:nvPr/>
          </p:nvGrpSpPr>
          <p:grpSpPr>
            <a:xfrm>
              <a:off x="5414027" y="3888749"/>
              <a:ext cx="278036" cy="219069"/>
              <a:chOff x="4962525" y="2536825"/>
              <a:chExt cx="2260600" cy="1781175"/>
            </a:xfrm>
            <a:solidFill>
              <a:schemeClr val="tx2"/>
            </a:solidFill>
          </p:grpSpPr>
          <p:sp>
            <p:nvSpPr>
              <p:cNvPr id="107"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08"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09" name="Group 108"/>
          <p:cNvGrpSpPr/>
          <p:nvPr/>
        </p:nvGrpSpPr>
        <p:grpSpPr>
          <a:xfrm>
            <a:off x="3431004" y="6192977"/>
            <a:ext cx="491767" cy="487863"/>
            <a:chOff x="5303837" y="4269398"/>
            <a:chExt cx="501628" cy="497646"/>
          </a:xfrm>
        </p:grpSpPr>
        <p:sp>
          <p:nvSpPr>
            <p:cNvPr id="110" name="Rectangle 109"/>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p:cNvGrpSpPr/>
            <p:nvPr/>
          </p:nvGrpSpPr>
          <p:grpSpPr>
            <a:xfrm>
              <a:off x="5453359" y="4399756"/>
              <a:ext cx="182844" cy="236930"/>
              <a:chOff x="5260945" y="2352669"/>
              <a:chExt cx="1663693" cy="2155821"/>
            </a:xfrm>
            <a:solidFill>
              <a:schemeClr val="tx2"/>
            </a:solidFill>
          </p:grpSpPr>
          <p:sp>
            <p:nvSpPr>
              <p:cNvPr id="112"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13"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14"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15"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16"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98" name="Group 197"/>
          <p:cNvGrpSpPr/>
          <p:nvPr/>
        </p:nvGrpSpPr>
        <p:grpSpPr>
          <a:xfrm>
            <a:off x="5744360" y="5131828"/>
            <a:ext cx="3042503" cy="996758"/>
            <a:chOff x="5857925" y="3188946"/>
            <a:chExt cx="3103512" cy="1016745"/>
          </a:xfrm>
        </p:grpSpPr>
        <p:sp>
          <p:nvSpPr>
            <p:cNvPr id="199" name="Rectangle 198"/>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200" name="Rectangle 199"/>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201" name="Rectangle 200"/>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202" name="Rectangle 201"/>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203" name="Rectangle 202"/>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204" name="Rectangle 203"/>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205" name="Group 204"/>
            <p:cNvGrpSpPr/>
            <p:nvPr/>
          </p:nvGrpSpPr>
          <p:grpSpPr>
            <a:xfrm>
              <a:off x="6198500" y="3595918"/>
              <a:ext cx="197996" cy="219885"/>
              <a:chOff x="7434267" y="-1318825"/>
              <a:chExt cx="947742" cy="1052511"/>
            </a:xfrm>
            <a:solidFill>
              <a:schemeClr val="accent1"/>
            </a:solidFill>
          </p:grpSpPr>
          <p:sp>
            <p:nvSpPr>
              <p:cNvPr id="226"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27"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28"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206" name="Group 205"/>
            <p:cNvGrpSpPr/>
            <p:nvPr/>
          </p:nvGrpSpPr>
          <p:grpSpPr>
            <a:xfrm>
              <a:off x="6169600" y="3943800"/>
              <a:ext cx="255791" cy="201540"/>
              <a:chOff x="4962525" y="3988427"/>
              <a:chExt cx="2260600" cy="1781175"/>
            </a:xfrm>
            <a:solidFill>
              <a:schemeClr val="accent1"/>
            </a:solidFill>
          </p:grpSpPr>
          <p:sp>
            <p:nvSpPr>
              <p:cNvPr id="224"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25"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207" name="TextBox 206"/>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208" name="Group 207"/>
            <p:cNvGrpSpPr/>
            <p:nvPr/>
          </p:nvGrpSpPr>
          <p:grpSpPr>
            <a:xfrm>
              <a:off x="7310684" y="3592441"/>
              <a:ext cx="197995" cy="219886"/>
              <a:chOff x="7434263" y="-1335463"/>
              <a:chExt cx="947737" cy="1052514"/>
            </a:xfrm>
            <a:solidFill>
              <a:schemeClr val="accent1"/>
            </a:solidFill>
          </p:grpSpPr>
          <p:sp>
            <p:nvSpPr>
              <p:cNvPr id="221"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22"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23"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209" name="Group 208"/>
            <p:cNvGrpSpPr/>
            <p:nvPr/>
          </p:nvGrpSpPr>
          <p:grpSpPr>
            <a:xfrm>
              <a:off x="7281786" y="3940325"/>
              <a:ext cx="255791" cy="201540"/>
              <a:chOff x="4962525" y="3957709"/>
              <a:chExt cx="2260600" cy="1781175"/>
            </a:xfrm>
            <a:solidFill>
              <a:schemeClr val="accent1"/>
            </a:solidFill>
          </p:grpSpPr>
          <p:sp>
            <p:nvSpPr>
              <p:cNvPr id="219"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20"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210" name="TextBox 209"/>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211" name="Group 210"/>
            <p:cNvGrpSpPr/>
            <p:nvPr/>
          </p:nvGrpSpPr>
          <p:grpSpPr>
            <a:xfrm>
              <a:off x="8422868" y="3592442"/>
              <a:ext cx="197995" cy="219885"/>
              <a:chOff x="7434263" y="-1335457"/>
              <a:chExt cx="947737" cy="1052513"/>
            </a:xfrm>
            <a:solidFill>
              <a:schemeClr val="accent1"/>
            </a:solidFill>
          </p:grpSpPr>
          <p:sp>
            <p:nvSpPr>
              <p:cNvPr id="216"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17"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18"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212" name="Group 211"/>
            <p:cNvGrpSpPr/>
            <p:nvPr/>
          </p:nvGrpSpPr>
          <p:grpSpPr>
            <a:xfrm>
              <a:off x="8393970" y="3940325"/>
              <a:ext cx="255791" cy="201540"/>
              <a:chOff x="4962525" y="3957717"/>
              <a:chExt cx="2260600" cy="1781175"/>
            </a:xfrm>
            <a:solidFill>
              <a:schemeClr val="accent1"/>
            </a:solidFill>
          </p:grpSpPr>
          <p:sp>
            <p:nvSpPr>
              <p:cNvPr id="214"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15"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213" name="TextBox 212"/>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spTree>
    <p:extLst>
      <p:ext uri="{BB962C8B-B14F-4D97-AF65-F5344CB8AC3E}">
        <p14:creationId xmlns:p14="http://schemas.microsoft.com/office/powerpoint/2010/main" val="147012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126" name="TextBox 125"/>
          <p:cNvSpPr txBox="1"/>
          <p:nvPr/>
        </p:nvSpPr>
        <p:spPr>
          <a:xfrm>
            <a:off x="1590" y="4734897"/>
            <a:ext cx="12192000" cy="396931"/>
          </a:xfrm>
          <a:prstGeom prst="rect">
            <a:avLst/>
          </a:prstGeom>
          <a:noFill/>
        </p:spPr>
        <p:txBody>
          <a:bodyPr wrap="square" lIns="182828" tIns="0" rIns="182828" bIns="146263" rtlCol="0">
            <a:spAutoFit/>
          </a:bodyPr>
          <a:lstStyle/>
          <a:p>
            <a:pPr algn="ctr" defTabSz="914049">
              <a:lnSpc>
                <a:spcPct val="90000"/>
              </a:lnSpc>
              <a:spcAft>
                <a:spcPts val="600"/>
              </a:spcAft>
              <a:defRPr/>
            </a:pPr>
            <a:r>
              <a:rPr lang="en-US" b="1" kern="0" dirty="0"/>
              <a:t>Traditional virtual machines </a:t>
            </a:r>
            <a:r>
              <a:rPr lang="en-US" kern="0" dirty="0"/>
              <a:t>= hardware virtualization</a:t>
            </a:r>
          </a:p>
        </p:txBody>
      </p:sp>
      <p:sp>
        <p:nvSpPr>
          <p:cNvPr id="134" name="Rectangle 133"/>
          <p:cNvSpPr/>
          <p:nvPr/>
        </p:nvSpPr>
        <p:spPr bwMode="auto">
          <a:xfrm>
            <a:off x="3922774" y="5137211"/>
            <a:ext cx="1710307"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40" name="Rectangle 139"/>
          <p:cNvSpPr/>
          <p:nvPr/>
        </p:nvSpPr>
        <p:spPr bwMode="auto">
          <a:xfrm>
            <a:off x="3922773" y="5665095"/>
            <a:ext cx="1710308"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45" name="Rectangle 144"/>
          <p:cNvSpPr/>
          <p:nvPr/>
        </p:nvSpPr>
        <p:spPr bwMode="auto">
          <a:xfrm>
            <a:off x="3922773" y="6192977"/>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72" name="Rectangle 71"/>
          <p:cNvSpPr/>
          <p:nvPr/>
        </p:nvSpPr>
        <p:spPr bwMode="auto">
          <a:xfrm>
            <a:off x="3437259" y="2832382"/>
            <a:ext cx="49176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3922773" y="2832382"/>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grpSp>
        <p:nvGrpSpPr>
          <p:cNvPr id="74" name="Group 73"/>
          <p:cNvGrpSpPr/>
          <p:nvPr/>
        </p:nvGrpSpPr>
        <p:grpSpPr>
          <a:xfrm>
            <a:off x="3545286" y="2987102"/>
            <a:ext cx="272570" cy="214763"/>
            <a:chOff x="4962525" y="2536825"/>
            <a:chExt cx="2260600" cy="1781175"/>
          </a:xfrm>
          <a:solidFill>
            <a:schemeClr val="tx2"/>
          </a:solidFill>
        </p:grpSpPr>
        <p:sp>
          <p:nvSpPr>
            <p:cNvPr id="7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7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sp>
        <p:nvSpPr>
          <p:cNvPr id="77" name="Rectangle 76"/>
          <p:cNvSpPr/>
          <p:nvPr/>
        </p:nvSpPr>
        <p:spPr bwMode="auto">
          <a:xfrm>
            <a:off x="3437259" y="3360263"/>
            <a:ext cx="49176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p:nvSpPr>
        <p:spPr bwMode="auto">
          <a:xfrm>
            <a:off x="3922773" y="3360263"/>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79" name="Group 78"/>
          <p:cNvGrpSpPr/>
          <p:nvPr/>
        </p:nvGrpSpPr>
        <p:grpSpPr>
          <a:xfrm>
            <a:off x="3583842" y="3488059"/>
            <a:ext cx="179250" cy="232272"/>
            <a:chOff x="5260975" y="2352675"/>
            <a:chExt cx="1663700" cy="2155825"/>
          </a:xfrm>
          <a:solidFill>
            <a:schemeClr val="tx2"/>
          </a:solidFill>
        </p:grpSpPr>
        <p:sp>
          <p:nvSpPr>
            <p:cNvPr id="80"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81"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82"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83"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84"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nvGrpSpPr>
          <p:cNvPr id="67" name="Group 66"/>
          <p:cNvGrpSpPr/>
          <p:nvPr/>
        </p:nvGrpSpPr>
        <p:grpSpPr>
          <a:xfrm>
            <a:off x="3431004" y="5137211"/>
            <a:ext cx="491767" cy="487863"/>
            <a:chOff x="5303837" y="3192462"/>
            <a:chExt cx="501628" cy="497646"/>
          </a:xfrm>
        </p:grpSpPr>
        <p:sp>
          <p:nvSpPr>
            <p:cNvPr id="68" name="Rectangle 67"/>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69" name="Group 68"/>
            <p:cNvGrpSpPr/>
            <p:nvPr/>
          </p:nvGrpSpPr>
          <p:grpSpPr>
            <a:xfrm>
              <a:off x="5434446" y="3309789"/>
              <a:ext cx="236804" cy="262982"/>
              <a:chOff x="7434263" y="-2105025"/>
              <a:chExt cx="947737" cy="1052512"/>
            </a:xfrm>
            <a:solidFill>
              <a:schemeClr val="tx2"/>
            </a:solidFill>
          </p:grpSpPr>
          <p:sp>
            <p:nvSpPr>
              <p:cNvPr id="70"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71"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85"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86" name="Group 85"/>
          <p:cNvGrpSpPr/>
          <p:nvPr/>
        </p:nvGrpSpPr>
        <p:grpSpPr>
          <a:xfrm>
            <a:off x="3431003" y="5665095"/>
            <a:ext cx="491767" cy="487863"/>
            <a:chOff x="5303836" y="3730931"/>
            <a:chExt cx="501628" cy="497646"/>
          </a:xfrm>
        </p:grpSpPr>
        <p:sp>
          <p:nvSpPr>
            <p:cNvPr id="87" name="Rectangle 86"/>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88" name="Group 87"/>
            <p:cNvGrpSpPr/>
            <p:nvPr/>
          </p:nvGrpSpPr>
          <p:grpSpPr>
            <a:xfrm>
              <a:off x="5414027" y="3888749"/>
              <a:ext cx="278036" cy="219069"/>
              <a:chOff x="4962525" y="2536825"/>
              <a:chExt cx="2260600" cy="1781175"/>
            </a:xfrm>
            <a:solidFill>
              <a:schemeClr val="tx2"/>
            </a:solidFill>
          </p:grpSpPr>
          <p:sp>
            <p:nvSpPr>
              <p:cNvPr id="89"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90"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91" name="Group 90"/>
          <p:cNvGrpSpPr/>
          <p:nvPr/>
        </p:nvGrpSpPr>
        <p:grpSpPr>
          <a:xfrm>
            <a:off x="3431004" y="6192977"/>
            <a:ext cx="491767" cy="487863"/>
            <a:chOff x="5303837" y="4269398"/>
            <a:chExt cx="501628" cy="497646"/>
          </a:xfrm>
        </p:grpSpPr>
        <p:sp>
          <p:nvSpPr>
            <p:cNvPr id="92" name="Rectangle 91"/>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93" name="Group 92"/>
            <p:cNvGrpSpPr/>
            <p:nvPr/>
          </p:nvGrpSpPr>
          <p:grpSpPr>
            <a:xfrm>
              <a:off x="5453359" y="4399756"/>
              <a:ext cx="182844" cy="236930"/>
              <a:chOff x="5260945" y="2352669"/>
              <a:chExt cx="1663693" cy="2155821"/>
            </a:xfrm>
            <a:solidFill>
              <a:schemeClr val="tx2"/>
            </a:solidFill>
          </p:grpSpPr>
          <p:sp>
            <p:nvSpPr>
              <p:cNvPr id="94"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95"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97"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98"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99"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212" name="Group 211"/>
          <p:cNvGrpSpPr/>
          <p:nvPr/>
        </p:nvGrpSpPr>
        <p:grpSpPr>
          <a:xfrm>
            <a:off x="5744360" y="5131828"/>
            <a:ext cx="3042503" cy="996758"/>
            <a:chOff x="5857925" y="3188946"/>
            <a:chExt cx="3103512" cy="1016745"/>
          </a:xfrm>
        </p:grpSpPr>
        <p:sp>
          <p:nvSpPr>
            <p:cNvPr id="213" name="Rectangle 212"/>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214" name="Rectangle 213"/>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215" name="Rectangle 214"/>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216" name="Rectangle 215"/>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217" name="Rectangle 216"/>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218" name="Rectangle 217"/>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219" name="Group 218"/>
            <p:cNvGrpSpPr/>
            <p:nvPr/>
          </p:nvGrpSpPr>
          <p:grpSpPr>
            <a:xfrm>
              <a:off x="6198500" y="3595918"/>
              <a:ext cx="197996" cy="219885"/>
              <a:chOff x="7434267" y="-1318825"/>
              <a:chExt cx="947742" cy="1052511"/>
            </a:xfrm>
            <a:solidFill>
              <a:schemeClr val="accent1"/>
            </a:solidFill>
          </p:grpSpPr>
          <p:sp>
            <p:nvSpPr>
              <p:cNvPr id="240"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41"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42"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220" name="Group 219"/>
            <p:cNvGrpSpPr/>
            <p:nvPr/>
          </p:nvGrpSpPr>
          <p:grpSpPr>
            <a:xfrm>
              <a:off x="6169600" y="3943800"/>
              <a:ext cx="255791" cy="201540"/>
              <a:chOff x="4962525" y="3988427"/>
              <a:chExt cx="2260600" cy="1781175"/>
            </a:xfrm>
            <a:solidFill>
              <a:schemeClr val="accent1"/>
            </a:solidFill>
          </p:grpSpPr>
          <p:sp>
            <p:nvSpPr>
              <p:cNvPr id="238"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39"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221" name="TextBox 220"/>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222" name="Group 221"/>
            <p:cNvGrpSpPr/>
            <p:nvPr/>
          </p:nvGrpSpPr>
          <p:grpSpPr>
            <a:xfrm>
              <a:off x="7310684" y="3592441"/>
              <a:ext cx="197995" cy="219886"/>
              <a:chOff x="7434263" y="-1335463"/>
              <a:chExt cx="947737" cy="1052514"/>
            </a:xfrm>
            <a:solidFill>
              <a:schemeClr val="accent1"/>
            </a:solidFill>
          </p:grpSpPr>
          <p:sp>
            <p:nvSpPr>
              <p:cNvPr id="235"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36"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37"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223" name="Group 222"/>
            <p:cNvGrpSpPr/>
            <p:nvPr/>
          </p:nvGrpSpPr>
          <p:grpSpPr>
            <a:xfrm>
              <a:off x="7281786" y="3940325"/>
              <a:ext cx="255791" cy="201540"/>
              <a:chOff x="4962525" y="3957709"/>
              <a:chExt cx="2260600" cy="1781175"/>
            </a:xfrm>
            <a:solidFill>
              <a:schemeClr val="accent1"/>
            </a:solidFill>
          </p:grpSpPr>
          <p:sp>
            <p:nvSpPr>
              <p:cNvPr id="233"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34"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224" name="TextBox 223"/>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225" name="Group 224"/>
            <p:cNvGrpSpPr/>
            <p:nvPr/>
          </p:nvGrpSpPr>
          <p:grpSpPr>
            <a:xfrm>
              <a:off x="8422868" y="3592442"/>
              <a:ext cx="197995" cy="219885"/>
              <a:chOff x="7434263" y="-1335457"/>
              <a:chExt cx="947737" cy="1052513"/>
            </a:xfrm>
            <a:solidFill>
              <a:schemeClr val="accent1"/>
            </a:solidFill>
          </p:grpSpPr>
          <p:sp>
            <p:nvSpPr>
              <p:cNvPr id="23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3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3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226" name="Group 225"/>
            <p:cNvGrpSpPr/>
            <p:nvPr/>
          </p:nvGrpSpPr>
          <p:grpSpPr>
            <a:xfrm>
              <a:off x="8393970" y="3940325"/>
              <a:ext cx="255791" cy="201540"/>
              <a:chOff x="4962525" y="3957717"/>
              <a:chExt cx="2260600" cy="1781175"/>
            </a:xfrm>
            <a:solidFill>
              <a:schemeClr val="accent1"/>
            </a:solidFill>
          </p:grpSpPr>
          <p:sp>
            <p:nvSpPr>
              <p:cNvPr id="22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2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227" name="TextBox 226"/>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spTree>
    <p:extLst>
      <p:ext uri="{BB962C8B-B14F-4D97-AF65-F5344CB8AC3E}">
        <p14:creationId xmlns:p14="http://schemas.microsoft.com/office/powerpoint/2010/main" val="3798857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Rectangle 194"/>
          <p:cNvSpPr/>
          <p:nvPr/>
        </p:nvSpPr>
        <p:spPr bwMode="auto">
          <a:xfrm>
            <a:off x="3922773" y="1895551"/>
            <a:ext cx="4864091" cy="1603185"/>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96" name="Rectangle 195"/>
          <p:cNvSpPr/>
          <p:nvPr/>
        </p:nvSpPr>
        <p:spPr bwMode="auto">
          <a:xfrm>
            <a:off x="3922773" y="3538753"/>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197" name="Rectangle 196"/>
          <p:cNvSpPr/>
          <p:nvPr/>
        </p:nvSpPr>
        <p:spPr bwMode="auto">
          <a:xfrm>
            <a:off x="3437259" y="1895551"/>
            <a:ext cx="491767" cy="16031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p:cNvSpPr/>
          <p:nvPr/>
        </p:nvSpPr>
        <p:spPr bwMode="auto">
          <a:xfrm>
            <a:off x="3437259" y="3538753"/>
            <a:ext cx="49176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What is a container?</a:t>
            </a:r>
          </a:p>
        </p:txBody>
      </p:sp>
      <p:sp>
        <p:nvSpPr>
          <p:cNvPr id="306" name="TextBox 305"/>
          <p:cNvSpPr txBox="1"/>
          <p:nvPr/>
        </p:nvSpPr>
        <p:spPr>
          <a:xfrm>
            <a:off x="1" y="1486746"/>
            <a:ext cx="12193588" cy="396931"/>
          </a:xfrm>
          <a:prstGeom prst="rect">
            <a:avLst/>
          </a:prstGeom>
          <a:noFill/>
        </p:spPr>
        <p:txBody>
          <a:bodyPr wrap="square" lIns="182828" tIns="0" rIns="182828" bIns="146263" rtlCol="0">
            <a:spAutoFit/>
          </a:bodyPr>
          <a:lstStyle/>
          <a:p>
            <a:pPr algn="ctr" defTabSz="914049">
              <a:lnSpc>
                <a:spcPct val="90000"/>
              </a:lnSpc>
              <a:spcAft>
                <a:spcPts val="600"/>
              </a:spcAft>
              <a:defRPr/>
            </a:pPr>
            <a:r>
              <a:rPr lang="en-US" b="1" kern="0" dirty="0"/>
              <a:t>Containers </a:t>
            </a:r>
            <a:r>
              <a:rPr lang="en-US" kern="0" dirty="0"/>
              <a:t>= Operating system virtualization</a:t>
            </a:r>
          </a:p>
        </p:txBody>
      </p:sp>
      <p:sp>
        <p:nvSpPr>
          <p:cNvPr id="126" name="TextBox 125"/>
          <p:cNvSpPr txBox="1"/>
          <p:nvPr/>
        </p:nvSpPr>
        <p:spPr>
          <a:xfrm>
            <a:off x="1590" y="4734897"/>
            <a:ext cx="12192000" cy="396931"/>
          </a:xfrm>
          <a:prstGeom prst="rect">
            <a:avLst/>
          </a:prstGeom>
          <a:noFill/>
        </p:spPr>
        <p:txBody>
          <a:bodyPr wrap="square" lIns="182828" tIns="0" rIns="182828" bIns="146263" rtlCol="0">
            <a:spAutoFit/>
          </a:bodyPr>
          <a:lstStyle/>
          <a:p>
            <a:pPr algn="ctr" defTabSz="914049">
              <a:lnSpc>
                <a:spcPct val="90000"/>
              </a:lnSpc>
              <a:spcAft>
                <a:spcPts val="600"/>
              </a:spcAft>
              <a:defRPr/>
            </a:pPr>
            <a:r>
              <a:rPr lang="en-US" b="1" kern="0" dirty="0"/>
              <a:t>Traditional virtual machines </a:t>
            </a:r>
            <a:r>
              <a:rPr lang="en-US" kern="0" dirty="0"/>
              <a:t>= hardware virtualization</a:t>
            </a:r>
          </a:p>
        </p:txBody>
      </p:sp>
      <p:grpSp>
        <p:nvGrpSpPr>
          <p:cNvPr id="74" name="Group 73"/>
          <p:cNvGrpSpPr/>
          <p:nvPr/>
        </p:nvGrpSpPr>
        <p:grpSpPr>
          <a:xfrm>
            <a:off x="3539465" y="2591958"/>
            <a:ext cx="272570" cy="214763"/>
            <a:chOff x="4962525" y="2536825"/>
            <a:chExt cx="2260600" cy="1781175"/>
          </a:xfrm>
          <a:solidFill>
            <a:schemeClr val="tx2"/>
          </a:solidFill>
        </p:grpSpPr>
        <p:sp>
          <p:nvSpPr>
            <p:cNvPr id="7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7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nvGrpSpPr>
          <p:cNvPr id="79" name="Group 78"/>
          <p:cNvGrpSpPr/>
          <p:nvPr/>
        </p:nvGrpSpPr>
        <p:grpSpPr>
          <a:xfrm>
            <a:off x="3583842" y="3666549"/>
            <a:ext cx="179250" cy="232272"/>
            <a:chOff x="5260975" y="2352675"/>
            <a:chExt cx="1663700" cy="2155825"/>
          </a:xfrm>
          <a:solidFill>
            <a:schemeClr val="tx2"/>
          </a:solidFill>
        </p:grpSpPr>
        <p:sp>
          <p:nvSpPr>
            <p:cNvPr id="80"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81"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82"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83"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84"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sp>
        <p:nvSpPr>
          <p:cNvPr id="89" name="Rectangle 88"/>
          <p:cNvSpPr/>
          <p:nvPr/>
        </p:nvSpPr>
        <p:spPr bwMode="auto">
          <a:xfrm>
            <a:off x="4970614" y="2391447"/>
            <a:ext cx="3739958"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US" sz="1568" dirty="0">
                <a:solidFill>
                  <a:schemeClr val="tx2"/>
                </a:solidFill>
              </a:rPr>
              <a:t>Applications</a:t>
            </a:r>
          </a:p>
        </p:txBody>
      </p:sp>
      <p:grpSp>
        <p:nvGrpSpPr>
          <p:cNvPr id="5" name="Group 4"/>
          <p:cNvGrpSpPr/>
          <p:nvPr/>
        </p:nvGrpSpPr>
        <p:grpSpPr>
          <a:xfrm>
            <a:off x="4485101" y="2391447"/>
            <a:ext cx="491767" cy="487863"/>
            <a:chOff x="4495435" y="2334205"/>
            <a:chExt cx="501628" cy="497646"/>
          </a:xfrm>
        </p:grpSpPr>
        <p:sp>
          <p:nvSpPr>
            <p:cNvPr id="88" name="Rectangle 87"/>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90" name="Group 89"/>
            <p:cNvGrpSpPr/>
            <p:nvPr/>
          </p:nvGrpSpPr>
          <p:grpSpPr>
            <a:xfrm>
              <a:off x="4588362" y="2455579"/>
              <a:ext cx="315775" cy="254898"/>
              <a:chOff x="4406091" y="6049087"/>
              <a:chExt cx="3960813" cy="3197225"/>
            </a:xfrm>
            <a:solidFill>
              <a:schemeClr val="tx1"/>
            </a:solidFill>
          </p:grpSpPr>
          <p:sp>
            <p:nvSpPr>
              <p:cNvPr id="9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sp>
            <p:nvSpPr>
              <p:cNvPr id="92"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sp>
            <p:nvSpPr>
              <p:cNvPr id="9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grpSp>
      </p:grpSp>
      <p:sp>
        <p:nvSpPr>
          <p:cNvPr id="70" name="Rectangle 69"/>
          <p:cNvSpPr/>
          <p:nvPr/>
        </p:nvSpPr>
        <p:spPr bwMode="auto">
          <a:xfrm>
            <a:off x="4970614" y="2899320"/>
            <a:ext cx="3739958"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US" sz="1568" dirty="0">
                <a:solidFill>
                  <a:schemeClr val="tx2"/>
                </a:solidFill>
              </a:rPr>
              <a:t>Kernel</a:t>
            </a:r>
          </a:p>
        </p:txBody>
      </p:sp>
      <p:grpSp>
        <p:nvGrpSpPr>
          <p:cNvPr id="6" name="Group 5"/>
          <p:cNvGrpSpPr/>
          <p:nvPr/>
        </p:nvGrpSpPr>
        <p:grpSpPr>
          <a:xfrm>
            <a:off x="4485101" y="2899320"/>
            <a:ext cx="491767" cy="487863"/>
            <a:chOff x="4498836" y="2852262"/>
            <a:chExt cx="501628" cy="497646"/>
          </a:xfrm>
        </p:grpSpPr>
        <p:sp>
          <p:nvSpPr>
            <p:cNvPr id="69" name="Rectangle 68"/>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95"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85" name="Rectangle 84"/>
          <p:cNvSpPr/>
          <p:nvPr/>
        </p:nvSpPr>
        <p:spPr bwMode="auto">
          <a:xfrm>
            <a:off x="3922774" y="5137211"/>
            <a:ext cx="1710307"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86" name="Rectangle 85"/>
          <p:cNvSpPr/>
          <p:nvPr/>
        </p:nvSpPr>
        <p:spPr bwMode="auto">
          <a:xfrm>
            <a:off x="3922773" y="5665095"/>
            <a:ext cx="1710308"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87" name="Rectangle 86"/>
          <p:cNvSpPr/>
          <p:nvPr/>
        </p:nvSpPr>
        <p:spPr bwMode="auto">
          <a:xfrm>
            <a:off x="3922773" y="6192977"/>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94" name="Group 93"/>
          <p:cNvGrpSpPr/>
          <p:nvPr/>
        </p:nvGrpSpPr>
        <p:grpSpPr>
          <a:xfrm>
            <a:off x="3431004" y="5137211"/>
            <a:ext cx="491767" cy="487863"/>
            <a:chOff x="5303837" y="3192462"/>
            <a:chExt cx="501628" cy="497646"/>
          </a:xfrm>
        </p:grpSpPr>
        <p:sp>
          <p:nvSpPr>
            <p:cNvPr id="96" name="Rectangle 95"/>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97" name="Group 96"/>
            <p:cNvGrpSpPr/>
            <p:nvPr/>
          </p:nvGrpSpPr>
          <p:grpSpPr>
            <a:xfrm>
              <a:off x="5434446" y="3309789"/>
              <a:ext cx="236804" cy="262982"/>
              <a:chOff x="7434263" y="-2105025"/>
              <a:chExt cx="947737" cy="1052512"/>
            </a:xfrm>
            <a:solidFill>
              <a:schemeClr val="tx2"/>
            </a:solidFill>
          </p:grpSpPr>
          <p:sp>
            <p:nvSpPr>
              <p:cNvPr id="98"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99"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00"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01" name="Group 100"/>
          <p:cNvGrpSpPr/>
          <p:nvPr/>
        </p:nvGrpSpPr>
        <p:grpSpPr>
          <a:xfrm>
            <a:off x="3431003" y="5665095"/>
            <a:ext cx="491767" cy="487863"/>
            <a:chOff x="5303836" y="3730931"/>
            <a:chExt cx="501628" cy="497646"/>
          </a:xfrm>
        </p:grpSpPr>
        <p:sp>
          <p:nvSpPr>
            <p:cNvPr id="102" name="Rectangle 101"/>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5414027" y="3888749"/>
              <a:ext cx="278036" cy="219069"/>
              <a:chOff x="4962525" y="2536825"/>
              <a:chExt cx="2260600" cy="1781175"/>
            </a:xfrm>
            <a:solidFill>
              <a:schemeClr val="tx2"/>
            </a:solidFill>
          </p:grpSpPr>
          <p:sp>
            <p:nvSpPr>
              <p:cNvPr id="10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0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06" name="Group 105"/>
          <p:cNvGrpSpPr/>
          <p:nvPr/>
        </p:nvGrpSpPr>
        <p:grpSpPr>
          <a:xfrm>
            <a:off x="3431004" y="6192977"/>
            <a:ext cx="491767" cy="487863"/>
            <a:chOff x="5303837" y="4269398"/>
            <a:chExt cx="501628" cy="497646"/>
          </a:xfrm>
        </p:grpSpPr>
        <p:sp>
          <p:nvSpPr>
            <p:cNvPr id="107" name="Rectangle 106"/>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p:cNvGrpSpPr/>
            <p:nvPr/>
          </p:nvGrpSpPr>
          <p:grpSpPr>
            <a:xfrm>
              <a:off x="5453359" y="4399756"/>
              <a:ext cx="182844" cy="236930"/>
              <a:chOff x="5260945" y="2352669"/>
              <a:chExt cx="1663693" cy="2155821"/>
            </a:xfrm>
            <a:solidFill>
              <a:schemeClr val="tx2"/>
            </a:solidFill>
          </p:grpSpPr>
          <p:sp>
            <p:nvSpPr>
              <p:cNvPr id="109"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10"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11"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12"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13"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14" name="Group 113"/>
          <p:cNvGrpSpPr/>
          <p:nvPr/>
        </p:nvGrpSpPr>
        <p:grpSpPr>
          <a:xfrm>
            <a:off x="5744360" y="5131828"/>
            <a:ext cx="3042503" cy="996758"/>
            <a:chOff x="5857925" y="3188946"/>
            <a:chExt cx="3103512" cy="1016745"/>
          </a:xfrm>
        </p:grpSpPr>
        <p:sp>
          <p:nvSpPr>
            <p:cNvPr id="115" name="Rectangle 114"/>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16" name="Rectangle 115"/>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17" name="Rectangle 116"/>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18" name="Rectangle 117"/>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19" name="Rectangle 118"/>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20" name="Rectangle 119"/>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121" name="Group 120"/>
            <p:cNvGrpSpPr/>
            <p:nvPr/>
          </p:nvGrpSpPr>
          <p:grpSpPr>
            <a:xfrm>
              <a:off x="6198500" y="3595918"/>
              <a:ext cx="197996" cy="219885"/>
              <a:chOff x="7434267" y="-1318825"/>
              <a:chExt cx="947742" cy="1052511"/>
            </a:xfrm>
            <a:solidFill>
              <a:schemeClr val="accent1"/>
            </a:solidFill>
          </p:grpSpPr>
          <p:sp>
            <p:nvSpPr>
              <p:cNvPr id="143"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44"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45"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22" name="Group 121"/>
            <p:cNvGrpSpPr/>
            <p:nvPr/>
          </p:nvGrpSpPr>
          <p:grpSpPr>
            <a:xfrm>
              <a:off x="6169600" y="3943800"/>
              <a:ext cx="255791" cy="201540"/>
              <a:chOff x="4962525" y="3988427"/>
              <a:chExt cx="2260600" cy="1781175"/>
            </a:xfrm>
            <a:solidFill>
              <a:schemeClr val="accent1"/>
            </a:solidFill>
          </p:grpSpPr>
          <p:sp>
            <p:nvSpPr>
              <p:cNvPr id="141"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42"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23" name="TextBox 122"/>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124" name="Group 123"/>
            <p:cNvGrpSpPr/>
            <p:nvPr/>
          </p:nvGrpSpPr>
          <p:grpSpPr>
            <a:xfrm>
              <a:off x="7310684" y="3592441"/>
              <a:ext cx="197995" cy="219886"/>
              <a:chOff x="7434263" y="-1335463"/>
              <a:chExt cx="947737" cy="1052514"/>
            </a:xfrm>
            <a:solidFill>
              <a:schemeClr val="accent1"/>
            </a:solidFill>
          </p:grpSpPr>
          <p:sp>
            <p:nvSpPr>
              <p:cNvPr id="13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3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4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25" name="Group 124"/>
            <p:cNvGrpSpPr/>
            <p:nvPr/>
          </p:nvGrpSpPr>
          <p:grpSpPr>
            <a:xfrm>
              <a:off x="7281786" y="3940325"/>
              <a:ext cx="255791" cy="201540"/>
              <a:chOff x="4962525" y="3957709"/>
              <a:chExt cx="2260600" cy="1781175"/>
            </a:xfrm>
            <a:solidFill>
              <a:schemeClr val="accent1"/>
            </a:solidFill>
          </p:grpSpPr>
          <p:sp>
            <p:nvSpPr>
              <p:cNvPr id="13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3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27" name="TextBox 126"/>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128" name="Group 127"/>
            <p:cNvGrpSpPr/>
            <p:nvPr/>
          </p:nvGrpSpPr>
          <p:grpSpPr>
            <a:xfrm>
              <a:off x="8422868" y="3592442"/>
              <a:ext cx="197995" cy="219885"/>
              <a:chOff x="7434263" y="-1335457"/>
              <a:chExt cx="947737" cy="1052513"/>
            </a:xfrm>
            <a:solidFill>
              <a:schemeClr val="accent1"/>
            </a:solidFill>
          </p:grpSpPr>
          <p:sp>
            <p:nvSpPr>
              <p:cNvPr id="133"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34"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35"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29" name="Group 128"/>
            <p:cNvGrpSpPr/>
            <p:nvPr/>
          </p:nvGrpSpPr>
          <p:grpSpPr>
            <a:xfrm>
              <a:off x="8393970" y="3940325"/>
              <a:ext cx="255791" cy="201540"/>
              <a:chOff x="4962525" y="3957717"/>
              <a:chExt cx="2260600" cy="1781175"/>
            </a:xfrm>
            <a:solidFill>
              <a:schemeClr val="accent1"/>
            </a:solidFill>
          </p:grpSpPr>
          <p:sp>
            <p:nvSpPr>
              <p:cNvPr id="131"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32"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30" name="TextBox 129"/>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spTree>
    <p:extLst>
      <p:ext uri="{BB962C8B-B14F-4D97-AF65-F5344CB8AC3E}">
        <p14:creationId xmlns:p14="http://schemas.microsoft.com/office/powerpoint/2010/main" val="323293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306" name="TextBox 305"/>
          <p:cNvSpPr txBox="1"/>
          <p:nvPr/>
        </p:nvSpPr>
        <p:spPr>
          <a:xfrm>
            <a:off x="1" y="1486746"/>
            <a:ext cx="12193588" cy="396931"/>
          </a:xfrm>
          <a:prstGeom prst="rect">
            <a:avLst/>
          </a:prstGeom>
          <a:noFill/>
        </p:spPr>
        <p:txBody>
          <a:bodyPr wrap="square" lIns="182828" tIns="0" rIns="182828" bIns="146263" rtlCol="0">
            <a:spAutoFit/>
          </a:bodyPr>
          <a:lstStyle/>
          <a:p>
            <a:pPr algn="ctr" defTabSz="914049">
              <a:lnSpc>
                <a:spcPct val="90000"/>
              </a:lnSpc>
              <a:spcAft>
                <a:spcPts val="600"/>
              </a:spcAft>
              <a:defRPr/>
            </a:pPr>
            <a:r>
              <a:rPr lang="en-US" b="1" kern="0" dirty="0"/>
              <a:t>Containers </a:t>
            </a:r>
            <a:r>
              <a:rPr lang="en-US" kern="0" dirty="0"/>
              <a:t>= Operating system virtualization</a:t>
            </a:r>
          </a:p>
        </p:txBody>
      </p:sp>
      <p:sp>
        <p:nvSpPr>
          <p:cNvPr id="126" name="TextBox 125"/>
          <p:cNvSpPr txBox="1"/>
          <p:nvPr/>
        </p:nvSpPr>
        <p:spPr>
          <a:xfrm>
            <a:off x="1590" y="4734897"/>
            <a:ext cx="12192000" cy="396931"/>
          </a:xfrm>
          <a:prstGeom prst="rect">
            <a:avLst/>
          </a:prstGeom>
          <a:noFill/>
        </p:spPr>
        <p:txBody>
          <a:bodyPr wrap="square" lIns="182828" tIns="0" rIns="182828" bIns="146263" rtlCol="0">
            <a:spAutoFit/>
          </a:bodyPr>
          <a:lstStyle/>
          <a:p>
            <a:pPr algn="ctr" defTabSz="914049">
              <a:lnSpc>
                <a:spcPct val="90000"/>
              </a:lnSpc>
              <a:spcAft>
                <a:spcPts val="600"/>
              </a:spcAft>
              <a:defRPr/>
            </a:pPr>
            <a:r>
              <a:rPr lang="en-US" b="1" kern="0" dirty="0"/>
              <a:t>Traditional virtual machines </a:t>
            </a:r>
            <a:r>
              <a:rPr lang="en-US" kern="0" dirty="0"/>
              <a:t>= hardware virtualization</a:t>
            </a:r>
          </a:p>
        </p:txBody>
      </p:sp>
      <p:sp>
        <p:nvSpPr>
          <p:cNvPr id="73" name="Rectangle 72"/>
          <p:cNvSpPr/>
          <p:nvPr/>
        </p:nvSpPr>
        <p:spPr bwMode="auto">
          <a:xfrm>
            <a:off x="3922773" y="1895551"/>
            <a:ext cx="4864091" cy="1603185"/>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78" name="Rectangle 77"/>
          <p:cNvSpPr/>
          <p:nvPr/>
        </p:nvSpPr>
        <p:spPr bwMode="auto">
          <a:xfrm>
            <a:off x="3922773" y="3538753"/>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89" name="Rectangle 88"/>
          <p:cNvSpPr/>
          <p:nvPr/>
        </p:nvSpPr>
        <p:spPr bwMode="auto">
          <a:xfrm>
            <a:off x="4970615" y="2391447"/>
            <a:ext cx="133005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568" dirty="0">
                <a:solidFill>
                  <a:schemeClr val="tx2"/>
                </a:solidFill>
              </a:rPr>
              <a:t>Applications</a:t>
            </a:r>
          </a:p>
        </p:txBody>
      </p:sp>
      <p:grpSp>
        <p:nvGrpSpPr>
          <p:cNvPr id="5" name="Group 4"/>
          <p:cNvGrpSpPr/>
          <p:nvPr/>
        </p:nvGrpSpPr>
        <p:grpSpPr>
          <a:xfrm>
            <a:off x="4485101" y="2391447"/>
            <a:ext cx="491767" cy="487863"/>
            <a:chOff x="4495435" y="2334205"/>
            <a:chExt cx="501628" cy="497646"/>
          </a:xfrm>
        </p:grpSpPr>
        <p:sp>
          <p:nvSpPr>
            <p:cNvPr id="88" name="Rectangle 87"/>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90" name="Group 89"/>
            <p:cNvGrpSpPr/>
            <p:nvPr/>
          </p:nvGrpSpPr>
          <p:grpSpPr>
            <a:xfrm>
              <a:off x="4588362" y="2455579"/>
              <a:ext cx="315775" cy="254898"/>
              <a:chOff x="4406091" y="6049087"/>
              <a:chExt cx="3960813" cy="3197225"/>
            </a:xfrm>
            <a:solidFill>
              <a:schemeClr val="tx1"/>
            </a:solidFill>
          </p:grpSpPr>
          <p:sp>
            <p:nvSpPr>
              <p:cNvPr id="9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sp>
            <p:nvSpPr>
              <p:cNvPr id="92"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sp>
            <p:nvSpPr>
              <p:cNvPr id="9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grpSp>
      </p:grpSp>
      <p:sp>
        <p:nvSpPr>
          <p:cNvPr id="70" name="Rectangle 69"/>
          <p:cNvSpPr/>
          <p:nvPr/>
        </p:nvSpPr>
        <p:spPr bwMode="auto">
          <a:xfrm>
            <a:off x="4970614" y="2899320"/>
            <a:ext cx="3739958"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US" sz="1568" dirty="0">
                <a:solidFill>
                  <a:schemeClr val="tx2"/>
                </a:solidFill>
              </a:rPr>
              <a:t>Kernel</a:t>
            </a:r>
          </a:p>
        </p:txBody>
      </p:sp>
      <p:grpSp>
        <p:nvGrpSpPr>
          <p:cNvPr id="6" name="Group 5"/>
          <p:cNvGrpSpPr/>
          <p:nvPr/>
        </p:nvGrpSpPr>
        <p:grpSpPr>
          <a:xfrm>
            <a:off x="4485101" y="2899320"/>
            <a:ext cx="491767" cy="487863"/>
            <a:chOff x="4498836" y="2852262"/>
            <a:chExt cx="501628" cy="497646"/>
          </a:xfrm>
        </p:grpSpPr>
        <p:sp>
          <p:nvSpPr>
            <p:cNvPr id="69" name="Rectangle 68"/>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95"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p:cNvGrpSpPr/>
          <p:nvPr/>
        </p:nvGrpSpPr>
        <p:grpSpPr>
          <a:xfrm>
            <a:off x="6408482" y="2029160"/>
            <a:ext cx="690581" cy="835736"/>
            <a:chOff x="1156020" y="2248829"/>
            <a:chExt cx="704429" cy="852494"/>
          </a:xfrm>
        </p:grpSpPr>
        <p:sp>
          <p:nvSpPr>
            <p:cNvPr id="86" name="TextBox 8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87" name="Rectangle 8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94" name="Group 93"/>
            <p:cNvGrpSpPr/>
            <p:nvPr/>
          </p:nvGrpSpPr>
          <p:grpSpPr>
            <a:xfrm>
              <a:off x="1282952" y="2590867"/>
              <a:ext cx="471171" cy="380335"/>
              <a:chOff x="4406091" y="6049087"/>
              <a:chExt cx="3960813" cy="3197225"/>
            </a:xfrm>
            <a:solidFill>
              <a:schemeClr val="tx2"/>
            </a:solidFill>
          </p:grpSpPr>
          <p:sp>
            <p:nvSpPr>
              <p:cNvPr id="9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9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9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grpSp>
        <p:nvGrpSpPr>
          <p:cNvPr id="105" name="Group 104"/>
          <p:cNvGrpSpPr/>
          <p:nvPr/>
        </p:nvGrpSpPr>
        <p:grpSpPr>
          <a:xfrm>
            <a:off x="7209562" y="2029160"/>
            <a:ext cx="690581" cy="835736"/>
            <a:chOff x="1156020" y="2248829"/>
            <a:chExt cx="704429" cy="852494"/>
          </a:xfrm>
        </p:grpSpPr>
        <p:sp>
          <p:nvSpPr>
            <p:cNvPr id="106" name="TextBox 10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107" name="Rectangle 10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108" name="Group 107"/>
            <p:cNvGrpSpPr/>
            <p:nvPr/>
          </p:nvGrpSpPr>
          <p:grpSpPr>
            <a:xfrm>
              <a:off x="1282952" y="2590867"/>
              <a:ext cx="471171" cy="380335"/>
              <a:chOff x="4406091" y="6049087"/>
              <a:chExt cx="3960813" cy="3197225"/>
            </a:xfrm>
            <a:solidFill>
              <a:schemeClr val="tx2"/>
            </a:solidFill>
          </p:grpSpPr>
          <p:sp>
            <p:nvSpPr>
              <p:cNvPr id="109"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110"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111"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grpSp>
        <p:nvGrpSpPr>
          <p:cNvPr id="112" name="Group 111"/>
          <p:cNvGrpSpPr/>
          <p:nvPr/>
        </p:nvGrpSpPr>
        <p:grpSpPr>
          <a:xfrm>
            <a:off x="8010642" y="2029160"/>
            <a:ext cx="690581" cy="835736"/>
            <a:chOff x="1156020" y="2248829"/>
            <a:chExt cx="704429" cy="852494"/>
          </a:xfrm>
        </p:grpSpPr>
        <p:sp>
          <p:nvSpPr>
            <p:cNvPr id="113" name="TextBox 11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114" name="Rectangle 11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115" name="Group 114"/>
            <p:cNvGrpSpPr/>
            <p:nvPr/>
          </p:nvGrpSpPr>
          <p:grpSpPr>
            <a:xfrm>
              <a:off x="1282952" y="2590867"/>
              <a:ext cx="471171" cy="380335"/>
              <a:chOff x="4406091" y="6049087"/>
              <a:chExt cx="3960813" cy="3197225"/>
            </a:xfrm>
            <a:solidFill>
              <a:schemeClr val="tx2"/>
            </a:solidFill>
          </p:grpSpPr>
          <p:sp>
            <p:nvSpPr>
              <p:cNvPr id="11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11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11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sp>
        <p:nvSpPr>
          <p:cNvPr id="218" name="Rectangle 217"/>
          <p:cNvSpPr/>
          <p:nvPr/>
        </p:nvSpPr>
        <p:spPr bwMode="auto">
          <a:xfrm>
            <a:off x="3437259" y="1895551"/>
            <a:ext cx="491767" cy="16031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9" name="Group 218"/>
          <p:cNvGrpSpPr/>
          <p:nvPr/>
        </p:nvGrpSpPr>
        <p:grpSpPr>
          <a:xfrm>
            <a:off x="3539465" y="2591958"/>
            <a:ext cx="272570" cy="214763"/>
            <a:chOff x="4962525" y="2536825"/>
            <a:chExt cx="2260600" cy="1781175"/>
          </a:xfrm>
          <a:solidFill>
            <a:schemeClr val="tx2"/>
          </a:solidFill>
        </p:grpSpPr>
        <p:sp>
          <p:nvSpPr>
            <p:cNvPr id="220"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221"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sp>
        <p:nvSpPr>
          <p:cNvPr id="222" name="Rectangle 221"/>
          <p:cNvSpPr/>
          <p:nvPr/>
        </p:nvSpPr>
        <p:spPr bwMode="auto">
          <a:xfrm>
            <a:off x="3437259" y="3538753"/>
            <a:ext cx="49176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3" name="Group 222"/>
          <p:cNvGrpSpPr/>
          <p:nvPr/>
        </p:nvGrpSpPr>
        <p:grpSpPr>
          <a:xfrm>
            <a:off x="3583842" y="3666549"/>
            <a:ext cx="179250" cy="232272"/>
            <a:chOff x="5260975" y="2352675"/>
            <a:chExt cx="1663700" cy="2155825"/>
          </a:xfrm>
          <a:solidFill>
            <a:schemeClr val="tx2"/>
          </a:solidFill>
        </p:grpSpPr>
        <p:sp>
          <p:nvSpPr>
            <p:cNvPr id="224"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225"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226"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227"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228"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sp>
        <p:nvSpPr>
          <p:cNvPr id="100" name="Rectangle 99"/>
          <p:cNvSpPr/>
          <p:nvPr/>
        </p:nvSpPr>
        <p:spPr bwMode="auto">
          <a:xfrm>
            <a:off x="3922774" y="5137211"/>
            <a:ext cx="1710307"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01" name="Rectangle 100"/>
          <p:cNvSpPr/>
          <p:nvPr/>
        </p:nvSpPr>
        <p:spPr bwMode="auto">
          <a:xfrm>
            <a:off x="3922773" y="5665095"/>
            <a:ext cx="1710308"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02" name="Rectangle 101"/>
          <p:cNvSpPr/>
          <p:nvPr/>
        </p:nvSpPr>
        <p:spPr bwMode="auto">
          <a:xfrm>
            <a:off x="3922773" y="6192977"/>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103" name="Group 102"/>
          <p:cNvGrpSpPr/>
          <p:nvPr/>
        </p:nvGrpSpPr>
        <p:grpSpPr>
          <a:xfrm>
            <a:off x="3431004" y="5137211"/>
            <a:ext cx="491767" cy="487863"/>
            <a:chOff x="5303837" y="3192462"/>
            <a:chExt cx="501628" cy="497646"/>
          </a:xfrm>
        </p:grpSpPr>
        <p:sp>
          <p:nvSpPr>
            <p:cNvPr id="104" name="Rectangle 103"/>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9" name="Group 118"/>
            <p:cNvGrpSpPr/>
            <p:nvPr/>
          </p:nvGrpSpPr>
          <p:grpSpPr>
            <a:xfrm>
              <a:off x="5434446" y="3309789"/>
              <a:ext cx="236804" cy="262982"/>
              <a:chOff x="7434263" y="-2105025"/>
              <a:chExt cx="947737" cy="1052512"/>
            </a:xfrm>
            <a:solidFill>
              <a:schemeClr val="tx2"/>
            </a:solidFill>
          </p:grpSpPr>
          <p:sp>
            <p:nvSpPr>
              <p:cNvPr id="120"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21"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22"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23" name="Group 122"/>
          <p:cNvGrpSpPr/>
          <p:nvPr/>
        </p:nvGrpSpPr>
        <p:grpSpPr>
          <a:xfrm>
            <a:off x="3431003" y="5665095"/>
            <a:ext cx="491767" cy="487863"/>
            <a:chOff x="5303836" y="3730931"/>
            <a:chExt cx="501628" cy="497646"/>
          </a:xfrm>
        </p:grpSpPr>
        <p:sp>
          <p:nvSpPr>
            <p:cNvPr id="124" name="Rectangle 123"/>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5414027" y="3888749"/>
              <a:ext cx="278036" cy="219069"/>
              <a:chOff x="4962525" y="2536825"/>
              <a:chExt cx="2260600" cy="1781175"/>
            </a:xfrm>
            <a:solidFill>
              <a:schemeClr val="tx2"/>
            </a:solidFill>
          </p:grpSpPr>
          <p:sp>
            <p:nvSpPr>
              <p:cNvPr id="127"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28"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29" name="Group 128"/>
          <p:cNvGrpSpPr/>
          <p:nvPr/>
        </p:nvGrpSpPr>
        <p:grpSpPr>
          <a:xfrm>
            <a:off x="3431004" y="6192977"/>
            <a:ext cx="491767" cy="487863"/>
            <a:chOff x="5303837" y="4269398"/>
            <a:chExt cx="501628" cy="497646"/>
          </a:xfrm>
        </p:grpSpPr>
        <p:sp>
          <p:nvSpPr>
            <p:cNvPr id="130" name="Rectangle 129"/>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1" name="Group 130"/>
            <p:cNvGrpSpPr/>
            <p:nvPr/>
          </p:nvGrpSpPr>
          <p:grpSpPr>
            <a:xfrm>
              <a:off x="5453359" y="4399756"/>
              <a:ext cx="182844" cy="236930"/>
              <a:chOff x="5260945" y="2352669"/>
              <a:chExt cx="1663693" cy="2155821"/>
            </a:xfrm>
            <a:solidFill>
              <a:schemeClr val="tx2"/>
            </a:solidFill>
          </p:grpSpPr>
          <p:sp>
            <p:nvSpPr>
              <p:cNvPr id="132"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33"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34"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35"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36"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37" name="Group 136"/>
          <p:cNvGrpSpPr/>
          <p:nvPr/>
        </p:nvGrpSpPr>
        <p:grpSpPr>
          <a:xfrm>
            <a:off x="5744360" y="5131828"/>
            <a:ext cx="3042503" cy="996758"/>
            <a:chOff x="5857925" y="3188946"/>
            <a:chExt cx="3103512" cy="1016745"/>
          </a:xfrm>
        </p:grpSpPr>
        <p:sp>
          <p:nvSpPr>
            <p:cNvPr id="138" name="Rectangle 137"/>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39" name="Rectangle 138"/>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40" name="Rectangle 139"/>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41" name="Rectangle 140"/>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42" name="Rectangle 141"/>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43" name="Rectangle 142"/>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144" name="Group 143"/>
            <p:cNvGrpSpPr/>
            <p:nvPr/>
          </p:nvGrpSpPr>
          <p:grpSpPr>
            <a:xfrm>
              <a:off x="6198500" y="3595918"/>
              <a:ext cx="197996" cy="219885"/>
              <a:chOff x="7434267" y="-1318825"/>
              <a:chExt cx="947742" cy="1052511"/>
            </a:xfrm>
            <a:solidFill>
              <a:schemeClr val="accent1"/>
            </a:solidFill>
          </p:grpSpPr>
          <p:sp>
            <p:nvSpPr>
              <p:cNvPr id="165"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66"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67"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45" name="Group 144"/>
            <p:cNvGrpSpPr/>
            <p:nvPr/>
          </p:nvGrpSpPr>
          <p:grpSpPr>
            <a:xfrm>
              <a:off x="6169600" y="3943800"/>
              <a:ext cx="255791" cy="201540"/>
              <a:chOff x="4962525" y="3988427"/>
              <a:chExt cx="2260600" cy="1781175"/>
            </a:xfrm>
            <a:solidFill>
              <a:schemeClr val="accent1"/>
            </a:solidFill>
          </p:grpSpPr>
          <p:sp>
            <p:nvSpPr>
              <p:cNvPr id="163"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64"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46" name="TextBox 145"/>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147" name="Group 146"/>
            <p:cNvGrpSpPr/>
            <p:nvPr/>
          </p:nvGrpSpPr>
          <p:grpSpPr>
            <a:xfrm>
              <a:off x="7310684" y="3592441"/>
              <a:ext cx="197995" cy="219886"/>
              <a:chOff x="7434263" y="-1335463"/>
              <a:chExt cx="947737" cy="1052514"/>
            </a:xfrm>
            <a:solidFill>
              <a:schemeClr val="accent1"/>
            </a:solidFill>
          </p:grpSpPr>
          <p:sp>
            <p:nvSpPr>
              <p:cNvPr id="160"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61"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62"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48" name="Group 147"/>
            <p:cNvGrpSpPr/>
            <p:nvPr/>
          </p:nvGrpSpPr>
          <p:grpSpPr>
            <a:xfrm>
              <a:off x="7281786" y="3940325"/>
              <a:ext cx="255791" cy="201540"/>
              <a:chOff x="4962525" y="3957709"/>
              <a:chExt cx="2260600" cy="1781175"/>
            </a:xfrm>
            <a:solidFill>
              <a:schemeClr val="accent1"/>
            </a:solidFill>
          </p:grpSpPr>
          <p:sp>
            <p:nvSpPr>
              <p:cNvPr id="158"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59"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49" name="TextBox 148"/>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150" name="Group 149"/>
            <p:cNvGrpSpPr/>
            <p:nvPr/>
          </p:nvGrpSpPr>
          <p:grpSpPr>
            <a:xfrm>
              <a:off x="8422868" y="3592442"/>
              <a:ext cx="197995" cy="219885"/>
              <a:chOff x="7434263" y="-1335457"/>
              <a:chExt cx="947737" cy="1052513"/>
            </a:xfrm>
            <a:solidFill>
              <a:schemeClr val="accent1"/>
            </a:solidFill>
          </p:grpSpPr>
          <p:sp>
            <p:nvSpPr>
              <p:cNvPr id="155"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56"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57"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51" name="Group 150"/>
            <p:cNvGrpSpPr/>
            <p:nvPr/>
          </p:nvGrpSpPr>
          <p:grpSpPr>
            <a:xfrm>
              <a:off x="8393970" y="3940325"/>
              <a:ext cx="255791" cy="201540"/>
              <a:chOff x="4962525" y="3957717"/>
              <a:chExt cx="2260600" cy="1781175"/>
            </a:xfrm>
            <a:solidFill>
              <a:schemeClr val="accent1"/>
            </a:solidFill>
          </p:grpSpPr>
          <p:sp>
            <p:nvSpPr>
              <p:cNvPr id="153"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54"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52" name="TextBox 151"/>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spTree>
    <p:extLst>
      <p:ext uri="{BB962C8B-B14F-4D97-AF65-F5344CB8AC3E}">
        <p14:creationId xmlns:p14="http://schemas.microsoft.com/office/powerpoint/2010/main" val="273456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700"/>
                            </p:stCondLst>
                            <p:childTnLst>
                              <p:par>
                                <p:cTn id="9" presetID="10" presetClass="entr" presetSubtype="0" fill="hold"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fade">
                                      <p:cBhvr>
                                        <p:cTn id="11" dur="500"/>
                                        <p:tgtEl>
                                          <p:spTgt spid="105"/>
                                        </p:tgtEl>
                                      </p:cBhvr>
                                    </p:animEffect>
                                  </p:childTnLst>
                                </p:cTn>
                              </p:par>
                            </p:childTnLst>
                          </p:cTn>
                        </p:par>
                        <p:par>
                          <p:cTn id="12" fill="hold">
                            <p:stCondLst>
                              <p:cond delay="1200"/>
                            </p:stCondLst>
                            <p:childTnLst>
                              <p:par>
                                <p:cTn id="13" presetID="10" presetClass="entr" presetSubtype="0" fill="hold" nodeType="afterEffect">
                                  <p:stCondLst>
                                    <p:cond delay="0"/>
                                  </p:stCondLst>
                                  <p:childTnLst>
                                    <p:set>
                                      <p:cBhvr>
                                        <p:cTn id="14" dur="1" fill="hold">
                                          <p:stCondLst>
                                            <p:cond delay="0"/>
                                          </p:stCondLst>
                                        </p:cTn>
                                        <p:tgtEl>
                                          <p:spTgt spid="112"/>
                                        </p:tgtEl>
                                        <p:attrNameLst>
                                          <p:attrName>style.visibility</p:attrName>
                                        </p:attrNameLst>
                                      </p:cBhvr>
                                      <p:to>
                                        <p:strVal val="visible"/>
                                      </p:to>
                                    </p:set>
                                    <p:animEffect transition="in" filter="fade">
                                      <p:cBhvr>
                                        <p:cTn id="15"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7178" y="6211475"/>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505050"/>
                </a:solidFill>
                <a:latin typeface="Segoe UI"/>
              </a:rPr>
              <a:t>Server</a:t>
            </a:r>
          </a:p>
        </p:txBody>
      </p:sp>
      <p:sp>
        <p:nvSpPr>
          <p:cNvPr id="7" name="Rectangle 6"/>
          <p:cNvSpPr/>
          <p:nvPr/>
        </p:nvSpPr>
        <p:spPr>
          <a:xfrm>
            <a:off x="567178" y="5730844"/>
            <a:ext cx="4806307" cy="4806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Host OS</a:t>
            </a:r>
          </a:p>
        </p:txBody>
      </p:sp>
      <p:sp>
        <p:nvSpPr>
          <p:cNvPr id="8" name="Rectangle 7"/>
          <p:cNvSpPr/>
          <p:nvPr/>
        </p:nvSpPr>
        <p:spPr>
          <a:xfrm>
            <a:off x="567178" y="5250214"/>
            <a:ext cx="4806307" cy="48063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Hypervisor</a:t>
            </a:r>
          </a:p>
        </p:txBody>
      </p:sp>
      <p:sp>
        <p:nvSpPr>
          <p:cNvPr id="10" name="Rectangle 9"/>
          <p:cNvSpPr/>
          <p:nvPr/>
        </p:nvSpPr>
        <p:spPr>
          <a:xfrm>
            <a:off x="6487102" y="6211475"/>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505050"/>
                </a:solidFill>
                <a:latin typeface="Segoe UI"/>
              </a:rPr>
              <a:t>Server</a:t>
            </a:r>
          </a:p>
        </p:txBody>
      </p:sp>
      <p:sp>
        <p:nvSpPr>
          <p:cNvPr id="11" name="Rectangle 10"/>
          <p:cNvSpPr/>
          <p:nvPr/>
        </p:nvSpPr>
        <p:spPr>
          <a:xfrm>
            <a:off x="6487102" y="5730844"/>
            <a:ext cx="4806307" cy="4806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Host OS</a:t>
            </a:r>
          </a:p>
        </p:txBody>
      </p:sp>
      <p:sp>
        <p:nvSpPr>
          <p:cNvPr id="12" name="Rectangle 11"/>
          <p:cNvSpPr/>
          <p:nvPr/>
        </p:nvSpPr>
        <p:spPr>
          <a:xfrm>
            <a:off x="6487102" y="5250214"/>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Docker Engine</a:t>
            </a:r>
          </a:p>
        </p:txBody>
      </p:sp>
      <p:sp>
        <p:nvSpPr>
          <p:cNvPr id="13" name="Rectangle 12"/>
          <p:cNvSpPr/>
          <p:nvPr/>
        </p:nvSpPr>
        <p:spPr>
          <a:xfrm>
            <a:off x="567179" y="2592610"/>
            <a:ext cx="1074351" cy="2657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Guest OS</a:t>
            </a:r>
          </a:p>
        </p:txBody>
      </p:sp>
      <p:sp>
        <p:nvSpPr>
          <p:cNvPr id="14" name="Rectangle 13"/>
          <p:cNvSpPr/>
          <p:nvPr/>
        </p:nvSpPr>
        <p:spPr>
          <a:xfrm>
            <a:off x="2433157" y="2592610"/>
            <a:ext cx="1074351" cy="2657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Guest OS</a:t>
            </a:r>
          </a:p>
        </p:txBody>
      </p:sp>
      <p:sp>
        <p:nvSpPr>
          <p:cNvPr id="15" name="Rectangle 14"/>
          <p:cNvSpPr/>
          <p:nvPr/>
        </p:nvSpPr>
        <p:spPr>
          <a:xfrm>
            <a:off x="4299134" y="2592610"/>
            <a:ext cx="1074351" cy="2657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Guest OS</a:t>
            </a:r>
          </a:p>
        </p:txBody>
      </p:sp>
      <p:sp>
        <p:nvSpPr>
          <p:cNvPr id="16" name="Rectangle 15"/>
          <p:cNvSpPr/>
          <p:nvPr/>
        </p:nvSpPr>
        <p:spPr>
          <a:xfrm>
            <a:off x="567180" y="1800983"/>
            <a:ext cx="1075923" cy="7916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600" dirty="0">
                <a:solidFill>
                  <a:srgbClr val="FFFFFF"/>
                </a:solidFill>
                <a:latin typeface="Segoe UI"/>
              </a:rPr>
              <a:t>Bins/Libs</a:t>
            </a:r>
            <a:endParaRPr lang="en-US" dirty="0">
              <a:solidFill>
                <a:srgbClr val="FFFFFF"/>
              </a:solidFill>
              <a:latin typeface="Segoe UI"/>
            </a:endParaRPr>
          </a:p>
        </p:txBody>
      </p:sp>
      <p:sp>
        <p:nvSpPr>
          <p:cNvPr id="18" name="Rectangle 17"/>
          <p:cNvSpPr/>
          <p:nvPr/>
        </p:nvSpPr>
        <p:spPr>
          <a:xfrm>
            <a:off x="2430797" y="1800979"/>
            <a:ext cx="1075923" cy="7916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600" dirty="0">
                <a:solidFill>
                  <a:srgbClr val="FFFFFF"/>
                </a:solidFill>
                <a:latin typeface="Segoe UI"/>
              </a:rPr>
              <a:t>Bins/Libs</a:t>
            </a:r>
          </a:p>
        </p:txBody>
      </p:sp>
      <p:sp>
        <p:nvSpPr>
          <p:cNvPr id="19" name="Rectangle 18"/>
          <p:cNvSpPr/>
          <p:nvPr/>
        </p:nvSpPr>
        <p:spPr>
          <a:xfrm>
            <a:off x="4297563" y="1800982"/>
            <a:ext cx="1075923" cy="7916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600" dirty="0">
                <a:solidFill>
                  <a:srgbClr val="FFFFFF"/>
                </a:solidFill>
                <a:latin typeface="Segoe UI"/>
              </a:rPr>
              <a:t>Bins/Libs</a:t>
            </a:r>
          </a:p>
        </p:txBody>
      </p:sp>
      <p:sp>
        <p:nvSpPr>
          <p:cNvPr id="20" name="Rectangle 19"/>
          <p:cNvSpPr/>
          <p:nvPr/>
        </p:nvSpPr>
        <p:spPr>
          <a:xfrm>
            <a:off x="562459" y="246001"/>
            <a:ext cx="1075923" cy="155497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App A</a:t>
            </a:r>
          </a:p>
        </p:txBody>
      </p:sp>
      <p:sp>
        <p:nvSpPr>
          <p:cNvPr id="21" name="Rectangle 20"/>
          <p:cNvSpPr/>
          <p:nvPr/>
        </p:nvSpPr>
        <p:spPr>
          <a:xfrm>
            <a:off x="2424503" y="260138"/>
            <a:ext cx="1075923" cy="155497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App A’</a:t>
            </a:r>
          </a:p>
        </p:txBody>
      </p:sp>
      <p:sp>
        <p:nvSpPr>
          <p:cNvPr id="22" name="Rectangle 21"/>
          <p:cNvSpPr/>
          <p:nvPr/>
        </p:nvSpPr>
        <p:spPr>
          <a:xfrm>
            <a:off x="4297563" y="260138"/>
            <a:ext cx="1075923" cy="155497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App B</a:t>
            </a:r>
          </a:p>
        </p:txBody>
      </p:sp>
      <p:sp>
        <p:nvSpPr>
          <p:cNvPr id="24" name="Rectangle 23"/>
          <p:cNvSpPr/>
          <p:nvPr/>
        </p:nvSpPr>
        <p:spPr>
          <a:xfrm>
            <a:off x="6487104" y="4939218"/>
            <a:ext cx="1148172" cy="30157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Bins/Libs</a:t>
            </a:r>
          </a:p>
        </p:txBody>
      </p:sp>
      <p:sp>
        <p:nvSpPr>
          <p:cNvPr id="25" name="Rectangle 24"/>
          <p:cNvSpPr/>
          <p:nvPr/>
        </p:nvSpPr>
        <p:spPr>
          <a:xfrm>
            <a:off x="7776636" y="4939218"/>
            <a:ext cx="3516772"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Bins/Libs</a:t>
            </a:r>
          </a:p>
        </p:txBody>
      </p:sp>
      <p:sp>
        <p:nvSpPr>
          <p:cNvPr id="26" name="Rectangle 25"/>
          <p:cNvSpPr/>
          <p:nvPr/>
        </p:nvSpPr>
        <p:spPr>
          <a:xfrm>
            <a:off x="6487103" y="3506750"/>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A</a:t>
            </a:r>
          </a:p>
        </p:txBody>
      </p:sp>
      <p:sp>
        <p:nvSpPr>
          <p:cNvPr id="28" name="Rectangle 27"/>
          <p:cNvSpPr/>
          <p:nvPr/>
        </p:nvSpPr>
        <p:spPr>
          <a:xfrm>
            <a:off x="7194698" y="3511461"/>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A’</a:t>
            </a:r>
          </a:p>
        </p:txBody>
      </p:sp>
      <p:sp>
        <p:nvSpPr>
          <p:cNvPr id="29" name="Rectangle 28"/>
          <p:cNvSpPr/>
          <p:nvPr/>
        </p:nvSpPr>
        <p:spPr>
          <a:xfrm>
            <a:off x="7776638" y="3506749"/>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0" name="Rectangle 29"/>
          <p:cNvSpPr/>
          <p:nvPr/>
        </p:nvSpPr>
        <p:spPr>
          <a:xfrm>
            <a:off x="8358577" y="3506748"/>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1" name="Rectangle 30"/>
          <p:cNvSpPr/>
          <p:nvPr/>
        </p:nvSpPr>
        <p:spPr>
          <a:xfrm>
            <a:off x="9030050" y="3506747"/>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2" name="Rectangle 31"/>
          <p:cNvSpPr/>
          <p:nvPr/>
        </p:nvSpPr>
        <p:spPr>
          <a:xfrm>
            <a:off x="9611988" y="3506746"/>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3" name="Rectangle 32"/>
          <p:cNvSpPr/>
          <p:nvPr/>
        </p:nvSpPr>
        <p:spPr>
          <a:xfrm>
            <a:off x="10260680" y="3506746"/>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4" name="Rectangle 33"/>
          <p:cNvSpPr/>
          <p:nvPr/>
        </p:nvSpPr>
        <p:spPr>
          <a:xfrm>
            <a:off x="10842621" y="3506745"/>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5" name="TextBox 34"/>
          <p:cNvSpPr txBox="1"/>
          <p:nvPr/>
        </p:nvSpPr>
        <p:spPr>
          <a:xfrm>
            <a:off x="6391289" y="670088"/>
            <a:ext cx="5202120" cy="2352361"/>
          </a:xfrm>
          <a:prstGeom prst="rect">
            <a:avLst/>
          </a:prstGeom>
          <a:noFill/>
        </p:spPr>
        <p:txBody>
          <a:bodyPr wrap="square" rtlCol="0">
            <a:spAutoFit/>
          </a:bodyPr>
          <a:lstStyle/>
          <a:p>
            <a:pPr defTabSz="914367">
              <a:defRPr/>
            </a:pPr>
            <a:r>
              <a:rPr lang="en-US" sz="3600" dirty="0">
                <a:latin typeface="Segoe UI"/>
              </a:rPr>
              <a:t>Containers are isolated, but share OS and, where appropriate, bins/libraries</a:t>
            </a:r>
          </a:p>
        </p:txBody>
      </p:sp>
    </p:spTree>
    <p:extLst>
      <p:ext uri="{BB962C8B-B14F-4D97-AF65-F5344CB8AC3E}">
        <p14:creationId xmlns:p14="http://schemas.microsoft.com/office/powerpoint/2010/main" val="3347629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24" grpId="0" animBg="1"/>
      <p:bldP spid="25" grpId="0" animBg="1"/>
      <p:bldP spid="26" grpId="0" animBg="1"/>
      <p:bldP spid="28" grpId="0" animBg="1"/>
      <p:bldP spid="29" grpId="0" animBg="1"/>
      <p:bldP spid="30" grpId="0" animBg="1"/>
      <p:bldP spid="31" grpId="0" animBg="1"/>
      <p:bldP spid="32" grpId="0" animBg="1"/>
      <p:bldP spid="33" grpId="0" animBg="1"/>
      <p:bldP spid="34" grpId="0" animBg="1"/>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06500" y="152351"/>
            <a:ext cx="11709400" cy="6362749"/>
          </a:xfrm>
        </p:spPr>
        <p:txBody>
          <a:bodyPr/>
          <a:lstStyle/>
          <a:p>
            <a:r>
              <a:rPr lang="en-US" sz="16600" dirty="0"/>
              <a:t>Docker, </a:t>
            </a:r>
            <a:br>
              <a:rPr lang="en-US" sz="16600" dirty="0"/>
            </a:br>
            <a:r>
              <a:rPr lang="en-US" sz="16600" dirty="0"/>
              <a:t>	Docker, </a:t>
            </a:r>
            <a:br>
              <a:rPr lang="en-US" sz="16600" dirty="0"/>
            </a:br>
            <a:r>
              <a:rPr lang="en-US" sz="16600" dirty="0"/>
              <a:t>		Docker</a:t>
            </a:r>
          </a:p>
        </p:txBody>
      </p:sp>
    </p:spTree>
    <p:extLst>
      <p:ext uri="{BB962C8B-B14F-4D97-AF65-F5344CB8AC3E}">
        <p14:creationId xmlns:p14="http://schemas.microsoft.com/office/powerpoint/2010/main" val="2403416353"/>
      </p:ext>
    </p:extLst>
  </p:cSld>
  <p:clrMapOvr>
    <a:masterClrMapping/>
  </p:clrMapOvr>
  <p:transition>
    <p:fade/>
  </p:transition>
</p:sld>
</file>

<file path=ppt/theme/theme1.xml><?xml version="1.0" encoding="utf-8"?>
<a:theme xmlns:a="http://schemas.openxmlformats.org/drawingml/2006/main" name="MSVID_White_16x9_2012-08-18">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Product_Brand_template_16-9_WHITE_Cyan-accent_wLogo" id="{A3B6D657-96C9-40A3-A82E-E7B855124956}" vid="{E38D32FA-76BA-478E-B030-10EE2B3A473B}"/>
    </a:ext>
  </a:extLst>
</a:theme>
</file>

<file path=ppt/theme/theme2.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themeOverride>
</file>

<file path=docProps/app.xml><?xml version="1.0" encoding="utf-8"?>
<Properties xmlns="http://schemas.openxmlformats.org/officeDocument/2006/extended-properties" xmlns:vt="http://schemas.openxmlformats.org/officeDocument/2006/docPropsVTypes">
  <TotalTime>1213</TotalTime>
  <Words>2100</Words>
  <Application>Microsoft Office PowerPoint</Application>
  <PresentationFormat>Widescreen</PresentationFormat>
  <Paragraphs>418</Paragraphs>
  <Slides>31</Slides>
  <Notes>29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31</vt:i4>
      </vt:variant>
    </vt:vector>
  </HeadingPairs>
  <TitlesOfParts>
    <vt:vector size="41" baseType="lpstr">
      <vt:lpstr>Arial</vt:lpstr>
      <vt:lpstr>Calibri</vt:lpstr>
      <vt:lpstr>Consolas</vt:lpstr>
      <vt:lpstr>Corbel</vt:lpstr>
      <vt:lpstr>Menlo</vt:lpstr>
      <vt:lpstr>Segoe UI</vt:lpstr>
      <vt:lpstr>Segoe UI Light</vt:lpstr>
      <vt:lpstr>Wingdings</vt:lpstr>
      <vt:lpstr>MSVID_White_16x9_2012-08-18</vt:lpstr>
      <vt:lpstr>1_5-30711_TR22_BO_CT_Template</vt:lpstr>
      <vt:lpstr>Intro to Docker </vt:lpstr>
      <vt:lpstr>Before Container Standards</vt:lpstr>
      <vt:lpstr>Shipping Containers Invented</vt:lpstr>
      <vt:lpstr>What is a container?</vt:lpstr>
      <vt:lpstr>What is a container?</vt:lpstr>
      <vt:lpstr>What is a container?</vt:lpstr>
      <vt:lpstr>What is a container?</vt:lpstr>
      <vt:lpstr>PowerPoint Presentation</vt:lpstr>
      <vt:lpstr>Docker,   Docker,    Docker</vt:lpstr>
      <vt:lpstr>PowerPoint Presentation</vt:lpstr>
      <vt:lpstr>Container runtimes other than Docker</vt:lpstr>
      <vt:lpstr>PowerPoint Presentation</vt:lpstr>
      <vt:lpstr>What about Windows?</vt:lpstr>
      <vt:lpstr>What is a Windows container?</vt:lpstr>
      <vt:lpstr>What is a Windows container?</vt:lpstr>
      <vt:lpstr>Just like Linux containers…. With a bonus.</vt:lpstr>
      <vt:lpstr>Linux Containers on Hyper-V</vt:lpstr>
      <vt:lpstr>Why containers?</vt:lpstr>
      <vt:lpstr>How do containers make it easier?</vt:lpstr>
      <vt:lpstr>Docker Specifics</vt:lpstr>
      <vt:lpstr>Terminology</vt:lpstr>
      <vt:lpstr>Terminology</vt:lpstr>
      <vt:lpstr>Docker Run</vt:lpstr>
      <vt:lpstr>Switching to Windows</vt:lpstr>
      <vt:lpstr>Docker Run Windows</vt:lpstr>
      <vt:lpstr>Getting IP Address</vt:lpstr>
      <vt:lpstr>Docker Run Hyper-V</vt:lpstr>
      <vt:lpstr>A Dockerfile is your “recipe”</vt:lpstr>
      <vt:lpstr>Docker Build</vt:lpstr>
      <vt:lpstr>Image Registries </vt:lpstr>
      <vt:lpstr>Image Registries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a container?</dc:title>
  <dc:creator>James Sturtevant</dc:creator>
  <cp:lastModifiedBy>James Sturtevant</cp:lastModifiedBy>
  <cp:revision>106</cp:revision>
  <dcterms:created xsi:type="dcterms:W3CDTF">2016-03-28T20:48:44Z</dcterms:created>
  <dcterms:modified xsi:type="dcterms:W3CDTF">2017-06-01T18:02:59Z</dcterms:modified>
</cp:coreProperties>
</file>